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77" r:id="rId2"/>
    <p:sldId id="259" r:id="rId3"/>
    <p:sldId id="294" r:id="rId4"/>
    <p:sldId id="260" r:id="rId5"/>
    <p:sldId id="299" r:id="rId6"/>
    <p:sldId id="302" r:id="rId7"/>
    <p:sldId id="301" r:id="rId8"/>
    <p:sldId id="298" r:id="rId9"/>
    <p:sldId id="295" r:id="rId10"/>
    <p:sldId id="297" r:id="rId11"/>
    <p:sldId id="261" r:id="rId12"/>
    <p:sldId id="293" r:id="rId13"/>
    <p:sldId id="263" r:id="rId14"/>
    <p:sldId id="264" r:id="rId15"/>
    <p:sldId id="265" r:id="rId16"/>
    <p:sldId id="303" r:id="rId17"/>
    <p:sldId id="262" r:id="rId18"/>
    <p:sldId id="266" r:id="rId19"/>
    <p:sldId id="296" r:id="rId20"/>
    <p:sldId id="267" r:id="rId21"/>
    <p:sldId id="268" r:id="rId22"/>
    <p:sldId id="269" r:id="rId23"/>
    <p:sldId id="288" r:id="rId24"/>
    <p:sldId id="304"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3333" autoAdjust="0"/>
  </p:normalViewPr>
  <p:slideViewPr>
    <p:cSldViewPr>
      <p:cViewPr>
        <p:scale>
          <a:sx n="71" d="100"/>
          <a:sy n="71" d="100"/>
        </p:scale>
        <p:origin x="-151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tr-TR"/>
        </a:p>
      </dgm:t>
    </dgm:pt>
    <dgm:pt modelId="{C4B2CAEE-1C5C-41A2-9FCA-183ABC310C1D}">
      <dgm:prSet phldrT="[Metin]" custT="1"/>
      <dgm:spPr/>
      <dgm:t>
        <a:bodyPr/>
        <a:lstStyle/>
        <a:p>
          <a:r>
            <a:rPr lang="tr-TR" sz="1800" dirty="0" smtClean="0"/>
            <a:t>A Sınıfı</a:t>
          </a:r>
        </a:p>
        <a:p>
          <a:r>
            <a:rPr lang="tr-TR" sz="1800" dirty="0" smtClean="0"/>
            <a:t>Uzman	</a:t>
          </a:r>
          <a:endParaRPr lang="tr-TR" sz="1800" dirty="0"/>
        </a:p>
      </dgm:t>
    </dgm:pt>
    <dgm:pt modelId="{92E98048-EB54-4710-BF2C-105C10679CA3}" type="parTrans" cxnId="{6FB467F4-CB79-4C7D-A603-664B78049445}">
      <dgm:prSet/>
      <dgm:spPr/>
      <dgm:t>
        <a:bodyPr/>
        <a:lstStyle/>
        <a:p>
          <a:endParaRPr lang="tr-TR"/>
        </a:p>
      </dgm:t>
    </dgm:pt>
    <dgm:pt modelId="{B75D31C4-B035-49A2-B065-CB125B4F9D46}" type="sibTrans" cxnId="{6FB467F4-CB79-4C7D-A603-664B78049445}">
      <dgm:prSet/>
      <dgm:spPr/>
      <dgm:t>
        <a:bodyPr/>
        <a:lstStyle/>
        <a:p>
          <a:endParaRPr lang="tr-TR"/>
        </a:p>
      </dgm:t>
    </dgm:pt>
    <dgm:pt modelId="{7B547339-DDA3-4CE1-BC73-3698E3E03ED7}">
      <dgm:prSet phldrT="[Metin]" custT="1"/>
      <dgm:spPr/>
      <dgm:t>
        <a:bodyPr/>
        <a:lstStyle/>
        <a:p>
          <a:r>
            <a:rPr lang="tr-TR" sz="2400" dirty="0" smtClean="0"/>
            <a:t>Çok tehlikeli</a:t>
          </a:r>
          <a:endParaRPr lang="tr-TR" sz="2400" dirty="0"/>
        </a:p>
      </dgm:t>
    </dgm:pt>
    <dgm:pt modelId="{88D977F4-C6BF-49E3-ADFC-0139818B234E}" type="parTrans" cxnId="{B8FD326E-7623-4B4E-B839-ECC2F54E1297}">
      <dgm:prSet/>
      <dgm:spPr/>
      <dgm:t>
        <a:bodyPr/>
        <a:lstStyle/>
        <a:p>
          <a:endParaRPr lang="tr-TR"/>
        </a:p>
      </dgm:t>
    </dgm:pt>
    <dgm:pt modelId="{69DF7B28-0389-49F9-8341-4F0BD4D56E50}" type="sibTrans" cxnId="{B8FD326E-7623-4B4E-B839-ECC2F54E1297}">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BCB21EF0-B573-45B5-9FE0-61813BB385C9}" type="pres">
      <dgm:prSet presAssocID="{C4B2CAEE-1C5C-41A2-9FCA-183ABC310C1D}" presName="composite" presStyleCnt="0"/>
      <dgm:spPr/>
    </dgm:pt>
    <dgm:pt modelId="{598E9BA9-0606-4F56-9325-A562F7F5ABBF}" type="pres">
      <dgm:prSet presAssocID="{C4B2CAEE-1C5C-41A2-9FCA-183ABC310C1D}" presName="parentText" presStyleLbl="alignNode1" presStyleIdx="0" presStyleCnt="1" custLinFactNeighborX="-74217" custLinFactNeighborY="-98">
        <dgm:presLayoutVars>
          <dgm:chMax val="1"/>
          <dgm:bulletEnabled val="1"/>
        </dgm:presLayoutVars>
      </dgm:prSet>
      <dgm:spPr/>
      <dgm:t>
        <a:bodyPr/>
        <a:lstStyle/>
        <a:p>
          <a:endParaRPr lang="tr-TR"/>
        </a:p>
      </dgm:t>
    </dgm:pt>
    <dgm:pt modelId="{FC56BDF6-9F1B-4A9D-9FEA-71CB36D07DD7}" type="pres">
      <dgm:prSet presAssocID="{C4B2CAEE-1C5C-41A2-9FCA-183ABC310C1D}" presName="descendantText" presStyleLbl="alignAcc1" presStyleIdx="0" presStyleCnt="1" custScaleX="66092" custLinFactNeighborX="-35591">
        <dgm:presLayoutVars>
          <dgm:bulletEnabled val="1"/>
        </dgm:presLayoutVars>
      </dgm:prSet>
      <dgm:spPr/>
      <dgm:t>
        <a:bodyPr/>
        <a:lstStyle/>
        <a:p>
          <a:endParaRPr lang="tr-TR"/>
        </a:p>
      </dgm:t>
    </dgm:pt>
  </dgm:ptLst>
  <dgm:cxnLst>
    <dgm:cxn modelId="{B8FD326E-7623-4B4E-B839-ECC2F54E1297}" srcId="{C4B2CAEE-1C5C-41A2-9FCA-183ABC310C1D}" destId="{7B547339-DDA3-4CE1-BC73-3698E3E03ED7}" srcOrd="0" destOrd="0" parTransId="{88D977F4-C6BF-49E3-ADFC-0139818B234E}" sibTransId="{69DF7B28-0389-49F9-8341-4F0BD4D56E50}"/>
    <dgm:cxn modelId="{154A5556-2D9B-4FA8-B1EF-01AEC1512BB4}" type="presOf" srcId="{5AC9594A-284E-477F-8821-E402F44FFFAE}" destId="{58E0F1FC-D542-44C5-8CBB-EF4848E826FF}" srcOrd="0" destOrd="0" presId="urn:microsoft.com/office/officeart/2005/8/layout/chevron2"/>
    <dgm:cxn modelId="{2796D647-7698-4A71-8302-A5E8E05143E4}" type="presOf" srcId="{C4B2CAEE-1C5C-41A2-9FCA-183ABC310C1D}" destId="{598E9BA9-0606-4F56-9325-A562F7F5ABBF}" srcOrd="0" destOrd="0" presId="urn:microsoft.com/office/officeart/2005/8/layout/chevron2"/>
    <dgm:cxn modelId="{6FB467F4-CB79-4C7D-A603-664B78049445}" srcId="{5AC9594A-284E-477F-8821-E402F44FFFAE}" destId="{C4B2CAEE-1C5C-41A2-9FCA-183ABC310C1D}" srcOrd="0" destOrd="0" parTransId="{92E98048-EB54-4710-BF2C-105C10679CA3}" sibTransId="{B75D31C4-B035-49A2-B065-CB125B4F9D46}"/>
    <dgm:cxn modelId="{83FC08F1-F5C3-4EB6-92B7-66E948302756}" type="presOf" srcId="{7B547339-DDA3-4CE1-BC73-3698E3E03ED7}" destId="{FC56BDF6-9F1B-4A9D-9FEA-71CB36D07DD7}" srcOrd="0" destOrd="0" presId="urn:microsoft.com/office/officeart/2005/8/layout/chevron2"/>
    <dgm:cxn modelId="{FB8F0667-E009-4FDB-852B-63BC7C133A99}" type="presParOf" srcId="{58E0F1FC-D542-44C5-8CBB-EF4848E826FF}" destId="{BCB21EF0-B573-45B5-9FE0-61813BB385C9}" srcOrd="0" destOrd="0" presId="urn:microsoft.com/office/officeart/2005/8/layout/chevron2"/>
    <dgm:cxn modelId="{1903B062-781B-4C4E-91FE-0B06DE3EC482}" type="presParOf" srcId="{BCB21EF0-B573-45B5-9FE0-61813BB385C9}" destId="{598E9BA9-0606-4F56-9325-A562F7F5ABBF}" srcOrd="0" destOrd="0" presId="urn:microsoft.com/office/officeart/2005/8/layout/chevron2"/>
    <dgm:cxn modelId="{E474113F-96A4-4C4B-ABED-2E8B32C15AFA}" type="presParOf" srcId="{BCB21EF0-B573-45B5-9FE0-61813BB385C9}" destId="{FC56BDF6-9F1B-4A9D-9FEA-71CB36D07DD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tr-TR"/>
        </a:p>
      </dgm:t>
    </dgm:pt>
    <dgm:pt modelId="{4110E7AC-4AF2-4CF8-817B-2F07A824F7D4}">
      <dgm:prSet phldrT="[Metin]" custT="1"/>
      <dgm:spPr/>
      <dgm:t>
        <a:bodyPr/>
        <a:lstStyle/>
        <a:p>
          <a:r>
            <a:rPr lang="tr-TR" sz="1800" dirty="0" smtClean="0"/>
            <a:t>B Sınıfı</a:t>
          </a:r>
        </a:p>
        <a:p>
          <a:r>
            <a:rPr lang="tr-TR" sz="1800" dirty="0" smtClean="0"/>
            <a:t>Uzman</a:t>
          </a:r>
          <a:endParaRPr lang="tr-TR" sz="1800" dirty="0"/>
        </a:p>
      </dgm:t>
    </dgm:pt>
    <dgm:pt modelId="{4618BBA6-9F32-4EA0-AF5A-3FFBE80EA8CD}" type="parTrans" cxnId="{B0083318-2096-4BDD-B5CF-9D43E200B4AA}">
      <dgm:prSet/>
      <dgm:spPr/>
      <dgm:t>
        <a:bodyPr/>
        <a:lstStyle/>
        <a:p>
          <a:endParaRPr lang="tr-TR"/>
        </a:p>
      </dgm:t>
    </dgm:pt>
    <dgm:pt modelId="{8017879F-AB71-44DE-9C14-FB510CF99CF9}" type="sibTrans" cxnId="{B0083318-2096-4BDD-B5CF-9D43E200B4AA}">
      <dgm:prSet/>
      <dgm:spPr/>
      <dgm:t>
        <a:bodyPr/>
        <a:lstStyle/>
        <a:p>
          <a:endParaRPr lang="tr-TR"/>
        </a:p>
      </dgm:t>
    </dgm:pt>
    <dgm:pt modelId="{598C949D-DCFA-4CE8-9FC3-D1B67B827C0F}">
      <dgm:prSet phldrT="[Metin]" custT="1"/>
      <dgm:spPr/>
      <dgm:t>
        <a:bodyPr/>
        <a:lstStyle/>
        <a:p>
          <a:r>
            <a:rPr lang="tr-TR" sz="2400" dirty="0" smtClean="0">
              <a:sym typeface="Wingdings" pitchFamily="2" charset="2"/>
            </a:rPr>
            <a:t>Tehlikeli </a:t>
          </a:r>
          <a:endParaRPr lang="tr-TR" sz="2400" dirty="0"/>
        </a:p>
      </dgm:t>
    </dgm:pt>
    <dgm:pt modelId="{1657A05A-8D17-4F8C-9489-376CFD362870}" type="parTrans" cxnId="{E46DC8CB-F37D-4992-9BF4-DC1BD1330FFA}">
      <dgm:prSet/>
      <dgm:spPr/>
      <dgm:t>
        <a:bodyPr/>
        <a:lstStyle/>
        <a:p>
          <a:endParaRPr lang="tr-TR"/>
        </a:p>
      </dgm:t>
    </dgm:pt>
    <dgm:pt modelId="{56EE3290-82FA-40BF-8030-BA712FAE2812}" type="sibTrans" cxnId="{E46DC8CB-F37D-4992-9BF4-DC1BD1330FFA}">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56CDB3B1-C6A7-44D5-9362-ACACBB088CAD}" type="pres">
      <dgm:prSet presAssocID="{4110E7AC-4AF2-4CF8-817B-2F07A824F7D4}" presName="composite" presStyleCnt="0"/>
      <dgm:spPr/>
      <dgm:t>
        <a:bodyPr/>
        <a:lstStyle/>
        <a:p>
          <a:endParaRPr lang="tr-TR"/>
        </a:p>
      </dgm:t>
    </dgm:pt>
    <dgm:pt modelId="{BBD95B62-64E9-41B2-BD1A-68966F3B41CD}" type="pres">
      <dgm:prSet presAssocID="{4110E7AC-4AF2-4CF8-817B-2F07A824F7D4}" presName="parentText" presStyleLbl="alignNode1" presStyleIdx="0" presStyleCnt="1" custLinFactX="-7730" custLinFactNeighborX="-100000">
        <dgm:presLayoutVars>
          <dgm:chMax val="1"/>
          <dgm:bulletEnabled val="1"/>
        </dgm:presLayoutVars>
      </dgm:prSet>
      <dgm:spPr/>
      <dgm:t>
        <a:bodyPr/>
        <a:lstStyle/>
        <a:p>
          <a:endParaRPr lang="tr-TR"/>
        </a:p>
      </dgm:t>
    </dgm:pt>
    <dgm:pt modelId="{2050EDB2-4EC4-4BDD-BC86-35A28DBDC312}" type="pres">
      <dgm:prSet presAssocID="{4110E7AC-4AF2-4CF8-817B-2F07A824F7D4}" presName="descendantText" presStyleLbl="alignAcc1" presStyleIdx="0" presStyleCnt="1" custScaleX="66586" custLinFactNeighborX="-37807" custLinFactNeighborY="3171">
        <dgm:presLayoutVars>
          <dgm:bulletEnabled val="1"/>
        </dgm:presLayoutVars>
      </dgm:prSet>
      <dgm:spPr/>
      <dgm:t>
        <a:bodyPr/>
        <a:lstStyle/>
        <a:p>
          <a:endParaRPr lang="tr-TR"/>
        </a:p>
      </dgm:t>
    </dgm:pt>
  </dgm:ptLst>
  <dgm:cxnLst>
    <dgm:cxn modelId="{CAAF9CBB-C9CD-4CED-90B9-DEC0678D548D}" type="presOf" srcId="{598C949D-DCFA-4CE8-9FC3-D1B67B827C0F}" destId="{2050EDB2-4EC4-4BDD-BC86-35A28DBDC312}" srcOrd="0" destOrd="0" presId="urn:microsoft.com/office/officeart/2005/8/layout/chevron2"/>
    <dgm:cxn modelId="{E46DC8CB-F37D-4992-9BF4-DC1BD1330FFA}" srcId="{4110E7AC-4AF2-4CF8-817B-2F07A824F7D4}" destId="{598C949D-DCFA-4CE8-9FC3-D1B67B827C0F}" srcOrd="0" destOrd="0" parTransId="{1657A05A-8D17-4F8C-9489-376CFD362870}" sibTransId="{56EE3290-82FA-40BF-8030-BA712FAE2812}"/>
    <dgm:cxn modelId="{7F303D0A-4A87-4351-A4D0-1F376A386522}" type="presOf" srcId="{5AC9594A-284E-477F-8821-E402F44FFFAE}" destId="{58E0F1FC-D542-44C5-8CBB-EF4848E826FF}" srcOrd="0" destOrd="0" presId="urn:microsoft.com/office/officeart/2005/8/layout/chevron2"/>
    <dgm:cxn modelId="{18072FD6-AD96-4FBE-942B-12F4DF2B1A7B}" type="presOf" srcId="{4110E7AC-4AF2-4CF8-817B-2F07A824F7D4}" destId="{BBD95B62-64E9-41B2-BD1A-68966F3B41CD}" srcOrd="0" destOrd="0" presId="urn:microsoft.com/office/officeart/2005/8/layout/chevron2"/>
    <dgm:cxn modelId="{B0083318-2096-4BDD-B5CF-9D43E200B4AA}" srcId="{5AC9594A-284E-477F-8821-E402F44FFFAE}" destId="{4110E7AC-4AF2-4CF8-817B-2F07A824F7D4}" srcOrd="0" destOrd="0" parTransId="{4618BBA6-9F32-4EA0-AF5A-3FFBE80EA8CD}" sibTransId="{8017879F-AB71-44DE-9C14-FB510CF99CF9}"/>
    <dgm:cxn modelId="{ACF2DD77-862F-4846-9B8B-73478CB4DB38}" type="presParOf" srcId="{58E0F1FC-D542-44C5-8CBB-EF4848E826FF}" destId="{56CDB3B1-C6A7-44D5-9362-ACACBB088CAD}" srcOrd="0" destOrd="0" presId="urn:microsoft.com/office/officeart/2005/8/layout/chevron2"/>
    <dgm:cxn modelId="{DEA17AA6-8D01-4A18-85E2-A145750D424A}" type="presParOf" srcId="{56CDB3B1-C6A7-44D5-9362-ACACBB088CAD}" destId="{BBD95B62-64E9-41B2-BD1A-68966F3B41CD}" srcOrd="0" destOrd="0" presId="urn:microsoft.com/office/officeart/2005/8/layout/chevron2"/>
    <dgm:cxn modelId="{E26F8701-F663-4F4D-94A7-E81DF935CD29}" type="presParOf" srcId="{56CDB3B1-C6A7-44D5-9362-ACACBB088CAD}" destId="{2050EDB2-4EC4-4BDD-BC86-35A28DBDC312}"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tr-TR"/>
        </a:p>
      </dgm:t>
    </dgm:pt>
    <dgm:pt modelId="{32639A81-0E5F-45B0-A0EC-82B3E7518F35}">
      <dgm:prSet phldrT="[Metin]" custT="1"/>
      <dgm:spPr/>
      <dgm:t>
        <a:bodyPr/>
        <a:lstStyle/>
        <a:p>
          <a:r>
            <a:rPr lang="tr-TR" sz="1800" dirty="0" smtClean="0"/>
            <a:t>C Sınıfı</a:t>
          </a:r>
        </a:p>
        <a:p>
          <a:r>
            <a:rPr lang="tr-TR" sz="1800" dirty="0" smtClean="0"/>
            <a:t>Uzman</a:t>
          </a:r>
          <a:endParaRPr lang="tr-TR" sz="1800" dirty="0"/>
        </a:p>
      </dgm:t>
    </dgm:pt>
    <dgm:pt modelId="{663FC2F5-C7E5-4F26-9552-638A39EAF36B}" type="parTrans" cxnId="{5E10E548-E786-4D0E-8603-C4F673A105C8}">
      <dgm:prSet/>
      <dgm:spPr/>
      <dgm:t>
        <a:bodyPr/>
        <a:lstStyle/>
        <a:p>
          <a:endParaRPr lang="tr-TR"/>
        </a:p>
      </dgm:t>
    </dgm:pt>
    <dgm:pt modelId="{F0A6509B-61C2-489C-BC54-8C6301DAA1EA}" type="sibTrans" cxnId="{5E10E548-E786-4D0E-8603-C4F673A105C8}">
      <dgm:prSet/>
      <dgm:spPr/>
      <dgm:t>
        <a:bodyPr/>
        <a:lstStyle/>
        <a:p>
          <a:endParaRPr lang="tr-TR"/>
        </a:p>
      </dgm:t>
    </dgm:pt>
    <dgm:pt modelId="{08583BE5-FDC2-4FD8-B6BC-7847AFD8B15F}">
      <dgm:prSet phldrT="[Metin]" custT="1"/>
      <dgm:spPr/>
      <dgm:t>
        <a:bodyPr/>
        <a:lstStyle/>
        <a:p>
          <a:pPr algn="l"/>
          <a:r>
            <a:rPr lang="tr-TR" sz="2400" dirty="0" smtClean="0">
              <a:sym typeface="Wingdings" pitchFamily="2" charset="2"/>
            </a:rPr>
            <a:t>Az tehlikeli </a:t>
          </a:r>
          <a:endParaRPr lang="tr-TR" sz="2400" dirty="0"/>
        </a:p>
      </dgm:t>
    </dgm:pt>
    <dgm:pt modelId="{8B75840C-10CB-4812-B3A3-9CC66FB1CBFE}" type="sibTrans" cxnId="{CBD29A3D-FD67-45E2-8641-86E2856F4574}">
      <dgm:prSet/>
      <dgm:spPr/>
      <dgm:t>
        <a:bodyPr/>
        <a:lstStyle/>
        <a:p>
          <a:endParaRPr lang="tr-TR"/>
        </a:p>
      </dgm:t>
    </dgm:pt>
    <dgm:pt modelId="{7DD667CD-700C-4E85-8197-72FE1112B501}" type="parTrans" cxnId="{CBD29A3D-FD67-45E2-8641-86E2856F4574}">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256CD48B-597B-46DD-872C-BC9A8F701DB2}" type="pres">
      <dgm:prSet presAssocID="{32639A81-0E5F-45B0-A0EC-82B3E7518F35}" presName="composite" presStyleCnt="0"/>
      <dgm:spPr/>
      <dgm:t>
        <a:bodyPr/>
        <a:lstStyle/>
        <a:p>
          <a:endParaRPr lang="tr-TR"/>
        </a:p>
      </dgm:t>
    </dgm:pt>
    <dgm:pt modelId="{776FC606-AEE4-4536-BBE9-31587C9C5FAE}" type="pres">
      <dgm:prSet presAssocID="{32639A81-0E5F-45B0-A0EC-82B3E7518F35}" presName="parentText" presStyleLbl="alignNode1" presStyleIdx="0" presStyleCnt="1" custLinFactNeighborX="-70992" custLinFactNeighborY="2318">
        <dgm:presLayoutVars>
          <dgm:chMax val="1"/>
          <dgm:bulletEnabled val="1"/>
        </dgm:presLayoutVars>
      </dgm:prSet>
      <dgm:spPr/>
      <dgm:t>
        <a:bodyPr/>
        <a:lstStyle/>
        <a:p>
          <a:endParaRPr lang="tr-TR"/>
        </a:p>
      </dgm:t>
    </dgm:pt>
    <dgm:pt modelId="{4328771E-E726-476F-BED7-8472A028DBFE}" type="pres">
      <dgm:prSet presAssocID="{32639A81-0E5F-45B0-A0EC-82B3E7518F35}" presName="descendantText" presStyleLbl="alignAcc1" presStyleIdx="0" presStyleCnt="1" custScaleX="66586" custLinFactNeighborX="-34484" custLinFactNeighborY="-1449">
        <dgm:presLayoutVars>
          <dgm:bulletEnabled val="1"/>
        </dgm:presLayoutVars>
      </dgm:prSet>
      <dgm:spPr/>
      <dgm:t>
        <a:bodyPr/>
        <a:lstStyle/>
        <a:p>
          <a:endParaRPr lang="tr-TR"/>
        </a:p>
      </dgm:t>
    </dgm:pt>
  </dgm:ptLst>
  <dgm:cxnLst>
    <dgm:cxn modelId="{CBD29A3D-FD67-45E2-8641-86E2856F4574}" srcId="{32639A81-0E5F-45B0-A0EC-82B3E7518F35}" destId="{08583BE5-FDC2-4FD8-B6BC-7847AFD8B15F}" srcOrd="0" destOrd="0" parTransId="{7DD667CD-700C-4E85-8197-72FE1112B501}" sibTransId="{8B75840C-10CB-4812-B3A3-9CC66FB1CBFE}"/>
    <dgm:cxn modelId="{DDFD47E1-89A2-4BC4-97EA-8D1551C526F3}" type="presOf" srcId="{5AC9594A-284E-477F-8821-E402F44FFFAE}" destId="{58E0F1FC-D542-44C5-8CBB-EF4848E826FF}" srcOrd="0" destOrd="0" presId="urn:microsoft.com/office/officeart/2005/8/layout/chevron2"/>
    <dgm:cxn modelId="{5E10E548-E786-4D0E-8603-C4F673A105C8}" srcId="{5AC9594A-284E-477F-8821-E402F44FFFAE}" destId="{32639A81-0E5F-45B0-A0EC-82B3E7518F35}" srcOrd="0" destOrd="0" parTransId="{663FC2F5-C7E5-4F26-9552-638A39EAF36B}" sibTransId="{F0A6509B-61C2-489C-BC54-8C6301DAA1EA}"/>
    <dgm:cxn modelId="{806C8B49-298A-46B2-8D8D-C823CCCFFEB8}" type="presOf" srcId="{32639A81-0E5F-45B0-A0EC-82B3E7518F35}" destId="{776FC606-AEE4-4536-BBE9-31587C9C5FAE}" srcOrd="0" destOrd="0" presId="urn:microsoft.com/office/officeart/2005/8/layout/chevron2"/>
    <dgm:cxn modelId="{60E55C68-8E18-4887-B972-1AA0F64030A5}" type="presOf" srcId="{08583BE5-FDC2-4FD8-B6BC-7847AFD8B15F}" destId="{4328771E-E726-476F-BED7-8472A028DBFE}" srcOrd="0" destOrd="0" presId="urn:microsoft.com/office/officeart/2005/8/layout/chevron2"/>
    <dgm:cxn modelId="{AE1CB00B-45A7-4DBD-B5EB-EAC88BB0BE71}" type="presParOf" srcId="{58E0F1FC-D542-44C5-8CBB-EF4848E826FF}" destId="{256CD48B-597B-46DD-872C-BC9A8F701DB2}" srcOrd="0" destOrd="0" presId="urn:microsoft.com/office/officeart/2005/8/layout/chevron2"/>
    <dgm:cxn modelId="{39AB8FD5-D849-4E47-918A-48F1BCA62910}" type="presParOf" srcId="{256CD48B-597B-46DD-872C-BC9A8F701DB2}" destId="{776FC606-AEE4-4536-BBE9-31587C9C5FAE}" srcOrd="0" destOrd="0" presId="urn:microsoft.com/office/officeart/2005/8/layout/chevron2"/>
    <dgm:cxn modelId="{B0469750-2D2D-403A-9507-5E2EDCBDAFCF}" type="presParOf" srcId="{256CD48B-597B-46DD-872C-BC9A8F701DB2}" destId="{4328771E-E726-476F-BED7-8472A028DBFE}" srcOrd="1" destOrd="0" presId="urn:microsoft.com/office/officeart/2005/8/layout/chevron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CBCF6-9E8C-481D-9553-B0F27010CF28}" type="datetimeFigureOut">
              <a:rPr lang="tr-TR" smtClean="0"/>
              <a:pPr/>
              <a:t>9.2.2016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C3DA8-8B2A-46D0-97B9-FFFDD56C536F}" type="slidenum">
              <a:rPr lang="tr-TR" smtClean="0"/>
              <a:pPr/>
              <a:t>‹#›</a:t>
            </a:fld>
            <a:endParaRPr lang="tr-TR"/>
          </a:p>
        </p:txBody>
      </p:sp>
    </p:spTree>
    <p:extLst>
      <p:ext uri="{BB962C8B-B14F-4D97-AF65-F5344CB8AC3E}">
        <p14:creationId xmlns:p14="http://schemas.microsoft.com/office/powerpoint/2010/main" xmlns="" val="5891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DC3DA8-8B2A-46D0-97B9-FFFDD56C536F}"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DC3DA8-8B2A-46D0-97B9-FFFDD56C536F}"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DC3DA8-8B2A-46D0-97B9-FFFDD56C536F}" type="slidenum">
              <a:rPr lang="tr-TR" smtClean="0"/>
              <a:pPr/>
              <a:t>11</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14</a:t>
            </a:fld>
            <a:endParaRPr lang="tr-TR"/>
          </a:p>
        </p:txBody>
      </p:sp>
    </p:spTree>
    <p:extLst>
      <p:ext uri="{BB962C8B-B14F-4D97-AF65-F5344CB8AC3E}">
        <p14:creationId xmlns:p14="http://schemas.microsoft.com/office/powerpoint/2010/main" xmlns="" val="60282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Yine bu ekipte iş güvenliği uzmanı ile işyeri hekiminin bulunması zorunluluğu 1 Temmuz 2016 tarihine kadar bulunmamaktadır.</a:t>
            </a:r>
          </a:p>
          <a:p>
            <a:r>
              <a:rPr lang="tr-TR" sz="1200" kern="1200" dirty="0" smtClean="0">
                <a:solidFill>
                  <a:srgbClr val="FFFF00"/>
                </a:solidFill>
                <a:effectLst/>
                <a:latin typeface="+mn-lt"/>
                <a:ea typeface="+mn-ea"/>
                <a:cs typeface="+mn-cs"/>
              </a:rPr>
              <a:t> </a:t>
            </a:r>
            <a:r>
              <a:rPr lang="tr-TR" sz="1200" u="sng" kern="1200" dirty="0" smtClean="0">
                <a:solidFill>
                  <a:srgbClr val="FFFF00"/>
                </a:solidFill>
                <a:effectLst/>
                <a:latin typeface="+mn-lt"/>
                <a:ea typeface="+mn-ea"/>
                <a:cs typeface="+mn-cs"/>
              </a:rPr>
              <a:t>Destek elemanı: Asli görevinin yanında iş sağlığı ve güvenliği ile ilgili önleme, koruma, tahliye, yangınla mücadele, ilk yardım ve benzeri konularda özel olarak görevlendirilmiş uygun donanım ve yeterli eğitime sahip kişiyi,</a:t>
            </a:r>
          </a:p>
          <a:p>
            <a:r>
              <a:rPr lang="tr-TR" sz="1200" kern="1200" dirty="0" smtClean="0">
                <a:solidFill>
                  <a:schemeClr val="tx1"/>
                </a:solidFill>
                <a:effectLst/>
                <a:latin typeface="+mn-lt"/>
                <a:ea typeface="+mn-ea"/>
                <a:cs typeface="+mn-cs"/>
              </a:rPr>
              <a:t>Çalışan temsilcisi ve destek eleman eğitimi verilecek.</a:t>
            </a:r>
          </a:p>
          <a:p>
            <a:r>
              <a:rPr lang="tr-TR" dirty="0" smtClean="0"/>
              <a:t>Çalışan Temsilcisi Eğitim İçeriği</a:t>
            </a:r>
          </a:p>
          <a:p>
            <a:r>
              <a:rPr lang="tr-TR" dirty="0" smtClean="0"/>
              <a:t>•         6331 Sayılı İş Sağlığı ve Güvenliği Kanunu ve Yönetmelikleri Hakkında Bilinçlendirme</a:t>
            </a:r>
          </a:p>
          <a:p>
            <a:r>
              <a:rPr lang="tr-TR" dirty="0" smtClean="0"/>
              <a:t>•         İSG Kanunu ve Yönetmenlikler kapsamında çalışan temsilcisinin görev ve sorumlulukları</a:t>
            </a:r>
          </a:p>
          <a:p>
            <a:r>
              <a:rPr lang="tr-TR" dirty="0" smtClean="0"/>
              <a:t>•         İşveren veya işveren vekilinin çalışan temsilcisinden ilk önce alacağı görüş ve öneriler.</a:t>
            </a:r>
          </a:p>
          <a:p>
            <a:r>
              <a:rPr lang="tr-TR" dirty="0" smtClean="0"/>
              <a:t>•         Seçilmiş veya atanmış çalışan temsilcisinin işletmelerde diğer çalışanlar ile kurması gereken iletişim.</a:t>
            </a:r>
          </a:p>
          <a:p>
            <a:r>
              <a:rPr lang="tr-TR" dirty="0" smtClean="0"/>
              <a:t>•         Çalışan temsilcisinin işverene, işveren vekiline veya 50 kişinin üstünde çalışanı olan işletmelerde iş sağlığı ve güvenliği kuruluna iletmesi gereken talepler neyi içerir.</a:t>
            </a:r>
          </a:p>
          <a:p>
            <a:r>
              <a:rPr lang="tr-TR" dirty="0" smtClean="0"/>
              <a:t>•         Çalışan temsilcilerinin öneride bulunma ve tedbir alınmasını isteme hakkı neleri kapsar</a:t>
            </a:r>
          </a:p>
          <a:p>
            <a:r>
              <a:rPr lang="tr-TR" dirty="0" smtClean="0"/>
              <a:t>•         Çalışan temsilcisinin iş güvenliği uzmanı ve işyeri hekimi ile bağı</a:t>
            </a:r>
          </a:p>
          <a:p>
            <a:r>
              <a:rPr lang="tr-TR" dirty="0" smtClean="0"/>
              <a:t>•         Çalışan temsilcisi işletmelerde iş güvenliği ile ilgili hangi görevlere katılır.</a:t>
            </a:r>
          </a:p>
          <a:p>
            <a:r>
              <a:rPr lang="tr-TR" dirty="0" smtClean="0"/>
              <a:t>•        Çalışan temsilcisinin işletmelerde takip etmesi önerilerde bulunması gereken konular</a:t>
            </a:r>
          </a:p>
          <a:p>
            <a:r>
              <a:rPr lang="tr-TR" dirty="0" smtClean="0"/>
              <a:t>•         Çalışan temsilcisinin tutması gereken kayıtlar ve çalışanları bilgilendirmesi</a:t>
            </a:r>
          </a:p>
          <a:p>
            <a:r>
              <a:rPr lang="tr-TR" dirty="0" smtClean="0"/>
              <a:t>•         Çalışan temsilcisinin bilmesi gereken,  çalışanların hak ve sorumlulukları</a:t>
            </a:r>
          </a:p>
          <a:p>
            <a:r>
              <a:rPr lang="tr-TR" dirty="0" smtClean="0"/>
              <a:t>•         Çalışan temsilcisinin,  çalışanlara karşı görev ve sorumlulukları nelerdir.</a:t>
            </a:r>
          </a:p>
          <a:p>
            <a:r>
              <a:rPr lang="tr-TR" dirty="0" smtClean="0"/>
              <a:t>•         Çalışan temsilcisinin, çalışanları hangi konularda temsil yetkisi vardır.</a:t>
            </a:r>
          </a:p>
          <a:p>
            <a:r>
              <a:rPr lang="tr-TR" dirty="0" smtClean="0"/>
              <a:t>•         Çalışan temsilcilerinin takip etmesi gereken evrak, doküman ve çalışmalar.</a:t>
            </a:r>
          </a:p>
          <a:p>
            <a:r>
              <a:rPr lang="tr-TR" dirty="0" smtClean="0"/>
              <a:t>Destek Elemanı Eğitimi, Eğitim İçeriği</a:t>
            </a:r>
          </a:p>
          <a:p>
            <a:r>
              <a:rPr lang="tr-TR" dirty="0" smtClean="0"/>
              <a:t>•         6331 Sayılı İş Sağlığı ve Güvenliği Kanunu ve Yönetmelikleri n de Destek Elemanın Yeri Hakkında Bilinçlendirme</a:t>
            </a:r>
          </a:p>
          <a:p>
            <a:r>
              <a:rPr lang="tr-TR" dirty="0" smtClean="0"/>
              <a:t>•         İSG Kanunu ve Yönetmenlikler kapsamında Destek Elemanının görev ve sorumlulukları</a:t>
            </a:r>
          </a:p>
          <a:p>
            <a:r>
              <a:rPr lang="tr-TR" dirty="0" smtClean="0"/>
              <a:t>•         Destek elemanın iş güvenliği uzmanlarına karşı görev ve sorumlulukları</a:t>
            </a:r>
          </a:p>
          <a:p>
            <a:r>
              <a:rPr lang="tr-TR" dirty="0" smtClean="0"/>
              <a:t>•         Destek elamanının işyeri hekimlerine karşı görev ve sorumlulukları</a:t>
            </a:r>
          </a:p>
          <a:p>
            <a:r>
              <a:rPr lang="tr-TR" dirty="0" smtClean="0"/>
              <a:t>•         Destek elemanın işveren veya işveren vekiline karşı sorumlulukları</a:t>
            </a:r>
          </a:p>
          <a:p>
            <a:r>
              <a:rPr lang="tr-TR" dirty="0" smtClean="0"/>
              <a:t>•         Destek elemanın çalışanlara karşı sorumlulukları</a:t>
            </a:r>
          </a:p>
          <a:p>
            <a:r>
              <a:rPr lang="tr-TR" dirty="0" smtClean="0"/>
              <a:t>•         Destek elemanlarının işletmede takip etmesi gereken görev ve sorumluluklar.</a:t>
            </a:r>
          </a:p>
          <a:p>
            <a:r>
              <a:rPr lang="tr-TR" dirty="0" smtClean="0"/>
              <a:t>•         Destek elemanlarının çalışanlar ile iletişimi</a:t>
            </a:r>
          </a:p>
          <a:p>
            <a:r>
              <a:rPr lang="tr-TR" dirty="0" smtClean="0"/>
              <a:t>•         Destek elemanlarının iş güvenliği uzmanı veya işyeri hekimi işletmede olmadığı durumda yürütmesi ve kontrol etmesi gereken evrak ve çalışmalar</a:t>
            </a:r>
          </a:p>
          <a:p>
            <a:r>
              <a:rPr lang="tr-TR" dirty="0" smtClean="0"/>
              <a:t>•         Destek elamanının takip etmesi gereken İSG organizasyonları</a:t>
            </a:r>
          </a:p>
          <a:p>
            <a:r>
              <a:rPr lang="tr-TR" dirty="0" smtClean="0"/>
              <a:t>•         Destek elemanının işletmede yapılan risk değerlendirme, periyodik kontroller, ölçüm ve analizlerine katılımı ve yapması gerekenler</a:t>
            </a:r>
          </a:p>
          <a:p>
            <a:r>
              <a:rPr lang="tr-TR" dirty="0" smtClean="0"/>
              <a:t>•         Destek elemanının takip ve kontrol etmesi gereken raporlar</a:t>
            </a:r>
          </a:p>
          <a:p>
            <a:r>
              <a:rPr lang="tr-TR" dirty="0" smtClean="0"/>
              <a:t>•         Destek elemanının işletmelerde takip etmesi önerilerde bulunması gereken konular</a:t>
            </a:r>
          </a:p>
          <a:p>
            <a:r>
              <a:rPr lang="tr-TR" dirty="0" smtClean="0"/>
              <a:t>•         İşveren veya işveren vekilinin destek elemanından ilk önce alacağı görüş ve öneriler.</a:t>
            </a:r>
          </a:p>
          <a:p>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15</a:t>
            </a:fld>
            <a:endParaRPr lang="tr-TR"/>
          </a:p>
        </p:txBody>
      </p:sp>
    </p:spTree>
    <p:extLst>
      <p:ext uri="{BB962C8B-B14F-4D97-AF65-F5344CB8AC3E}">
        <p14:creationId xmlns:p14="http://schemas.microsoft.com/office/powerpoint/2010/main" xmlns="" val="39491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smtClean="0"/>
              <a:t>İşyerlerinde acil durum planları hazırlanması, önleme, koruma, tahliye, yangınla mücadele, ilk yardım ve benzeri konularda yapılması gereken çalışmalar ile bu durumların güvenli olarak yönetilmesi ve  bu konularda görevlendirilecek çalışanların belirlenmesi gerekmektedir. </a:t>
            </a:r>
          </a:p>
          <a:p>
            <a:pPr algn="just"/>
            <a:r>
              <a:rPr lang="tr-TR" dirty="0" smtClean="0"/>
              <a:t>İşyerlerinde tehlike sınıflarını tespit eden Tebliğde belirlenmiş olan çok tehlikeli sınıfta yer alan işyerlerinde 30 çalışana, tehlikeli sınıfta yer alan işyerlerinde 40 çalışana ve az tehlikeli sınıfta yer alan işyerlerinde 50 çalışana kadar; a </a:t>
            </a:r>
            <a:r>
              <a:rPr lang="tr-TR" b="1" u="none" dirty="0" smtClean="0"/>
              <a:t>Arama, kurtarma ve tahliye, </a:t>
            </a:r>
            <a:r>
              <a:rPr lang="tr-TR" b="1" u="none" dirty="0" err="1" smtClean="0"/>
              <a:t>bYangınla</a:t>
            </a:r>
            <a:r>
              <a:rPr lang="tr-TR" b="1" u="none" dirty="0" smtClean="0"/>
              <a:t> mücadele</a:t>
            </a:r>
            <a:r>
              <a:rPr lang="tr-TR" dirty="0" smtClean="0"/>
              <a:t>, konularının her biri için uygun donanıma sahip ve özel eğitimli en az birer çalışan destek elemanı olarak görevlendirilmelidir. İşyerinde bunları aşan sayılarda çalışanın bulunması halinde, tehlike sınıfına göre her 30, 40 ve 50’ye kadar çalışan için birer destek elemanı daha görevlendirilir. İlkyardım konusunda 22/5/2002 tarihli ve 24762 sayılı Resmî </a:t>
            </a:r>
            <a:r>
              <a:rPr lang="tr-TR" dirty="0" err="1" smtClean="0"/>
              <a:t>Gazete’de</a:t>
            </a:r>
            <a:r>
              <a:rPr lang="tr-TR" dirty="0" smtClean="0"/>
              <a:t> yayımlanan İlkyardım Yönetmeliği esaslarına göre destek elemanı görevlendirilir.</a:t>
            </a:r>
          </a:p>
          <a:p>
            <a:pPr algn="just"/>
            <a:r>
              <a:rPr lang="tr-TR" dirty="0" smtClean="0"/>
              <a:t>10’dan az çalışanı olan ve az tehlikeli sınıfta yer alan işyerlerinde ise Arama, kurtarma, tahliye ve Yangınla mücadele için bir kişi görevlendirilmesi yeterlidir.</a:t>
            </a:r>
          </a:p>
          <a:p>
            <a:pPr algn="just"/>
            <a:r>
              <a:rPr lang="tr-TR" dirty="0" smtClean="0"/>
              <a:t>asal Gerekçe : 18 Haziran 2013 tarih ve 28681 sayılı resmi gazetede yayınlanan "İŞYERLERİNDE ACİL DURUMLAR HAKKINDA YÖNETMELİK” gereği işletmelerin çok tehlikeli sınıfta </a:t>
            </a:r>
            <a:r>
              <a:rPr lang="tr-TR" b="1" u="sng" dirty="0" smtClean="0">
                <a:solidFill>
                  <a:srgbClr val="FF0000"/>
                </a:solidFill>
              </a:rPr>
              <a:t>2 yılda bir, tehlikeli sınıfta 4 yılda bir ve az tehlikeli sınıftaki işyerlerinde 6 yılda bir acil durum planı yapması gerekiyor.</a:t>
            </a:r>
          </a:p>
          <a:p>
            <a:pPr algn="just"/>
            <a:endParaRPr lang="tr-TR" b="1" u="sng" dirty="0" smtClean="0">
              <a:solidFill>
                <a:srgbClr val="FF0000"/>
              </a:solidFill>
            </a:endParaRPr>
          </a:p>
          <a:p>
            <a:pPr algn="just"/>
            <a:endParaRPr lang="tr-TR" dirty="0" smtClean="0"/>
          </a:p>
          <a:p>
            <a:pPr algn="just"/>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18</a:t>
            </a:fld>
            <a:endParaRPr lang="tr-TR"/>
          </a:p>
        </p:txBody>
      </p:sp>
    </p:spTree>
    <p:extLst>
      <p:ext uri="{BB962C8B-B14F-4D97-AF65-F5344CB8AC3E}">
        <p14:creationId xmlns:p14="http://schemas.microsoft.com/office/powerpoint/2010/main" xmlns="" val="158930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dirty="0" smtClean="0"/>
              <a:t>Çalışanlara verilecek İş Sağlığı ve Güvenliği eğitimleri tehlike sınıfına göre saat olarak değişmektedir. Az tehlikeli kapsamda olan bir kamu kurumu 3 yılda en az bir defa ve en az 8 saat, tehlikeli kapsamda 2 yılda en az bir defa en az 12 saat, çok tehlikeli kapsamda ise 1 yılda en az 1 defa ve en az 16 saat iş sağlığı ve güvenliği konusunda eğitim vermek zorundadır. Bu eğitimler 4 saat ve katları şeklinde farklı zaman dilimlerinde de değerlendirilebileceği yönetmelikte yer almaktadır.</a:t>
            </a:r>
          </a:p>
          <a:p>
            <a:pPr marL="171450" indent="-171450">
              <a:buFont typeface="Arial" panose="020B0604020202020204" pitchFamily="34" charset="0"/>
              <a:buChar char="•"/>
            </a:pPr>
            <a:r>
              <a:rPr lang="tr-TR" dirty="0" smtClean="0"/>
              <a:t>Çalışanların iş sağlığı ve güvenliği eğitimleri ise uzmanlık alanları dikkate alınarak, İşyerinde görevli iş güvenliği uzmanları ile işyeri hekimleri tarafından, İşçi, işveren ve kamu görevlileri kuruluşları veya bu kuruluşlarca kurulan eğitim vakıfları ve ortaklaşa oluşturdukları eğitim merkezleri, üniversiteler, kamu kurumlarının eğitim birimleri, kamu kurumu niteliğindeki meslek kuruluşları ile Bakanlıkça yetkilendirilmiş eğitim kurumları ve ortak sağlık ve güvenlik birimleri tarafından verilebilmektedir.</a:t>
            </a:r>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20</a:t>
            </a:fld>
            <a:endParaRPr lang="tr-TR"/>
          </a:p>
        </p:txBody>
      </p:sp>
    </p:spTree>
    <p:extLst>
      <p:ext uri="{BB962C8B-B14F-4D97-AF65-F5344CB8AC3E}">
        <p14:creationId xmlns:p14="http://schemas.microsoft.com/office/powerpoint/2010/main" xmlns="" val="20480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İşyerinde sendika olması durumunda çalışan temsilcisi olarak atanır.</a:t>
            </a:r>
          </a:p>
          <a:p>
            <a:r>
              <a:rPr lang="tr-TR" dirty="0" smtClean="0"/>
              <a:t>Çalışan temsilcisi seçimi gizli oyla seçilir seçim yapılamaması durumunda işveren tarafından belirlenir.</a:t>
            </a:r>
          </a:p>
          <a:p>
            <a:r>
              <a:rPr lang="tr-TR" dirty="0" smtClean="0"/>
              <a:t> Aday başvurusu için 7 günden az süre belirlenemez. Aday sayısı zorunlu çalışan temsilcisi sayısının 3 katından fazla olamaz. Başvuru süresinin bitiminden itibaren 3 gün içinde ilan edilir.</a:t>
            </a:r>
          </a:p>
          <a:p>
            <a:r>
              <a:rPr lang="tr-TR" dirty="0" smtClean="0"/>
              <a:t> Adaylık kriterleri: Tam süreli daimi çalışan, en az 3 yıllık iş deneyimi, en az ortaokul mezunu. Sendika temsilcisinin çalışan temsilcisi olması halinde bu kriterler aranmaz. Kayıt ve tutanaklar saklanır seçim sonuçları 5 yıl geçerlidir.</a:t>
            </a:r>
          </a:p>
          <a:p>
            <a:pPr algn="just"/>
            <a:r>
              <a:rPr lang="tr-TR" dirty="0" smtClean="0"/>
              <a:t>(1)Seçim, işyerindeki çalışanların en az yarıdan bir fazlasının katılacağı bir oylamayla yapılır. Oylamanın gizli yapılması esastır. En fazla oy alan aday veya adaylar çalışan temsilcisi veya temsilcileri olarak ilân edilir. Vardiya usulü çalışılan işyerlerinde ise seçimler tüm vardiyalarda çalışanların da oy kullanmasına imkân verilecek şekilde düzenlenir.</a:t>
            </a:r>
          </a:p>
          <a:p>
            <a:pPr algn="just"/>
            <a:r>
              <a:rPr lang="tr-TR" dirty="0" smtClean="0"/>
              <a:t>(2) Oyların eşitliği durumunda çalışan temsilcisi; adayların öğrenim durumu, işyerindeki deneyim süresi ve benzeri kriterleri esas alınarak işverence belirlenir. Seçim, sonuçları itibariyle beş yıl geçerlidir.</a:t>
            </a:r>
          </a:p>
          <a:p>
            <a:pPr algn="just"/>
            <a:r>
              <a:rPr lang="tr-TR" dirty="0" smtClean="0"/>
              <a:t>(3) Çalışan temsilcisinin, herhangi bir nedenle görevinden ayrılması durumunda, daha önce yapılan seçim sonuçlarına göre en fazla oy alan sıradaki aday atanır.</a:t>
            </a:r>
          </a:p>
          <a:p>
            <a:pPr algn="just"/>
            <a:r>
              <a:rPr lang="tr-TR" dirty="0" smtClean="0"/>
              <a:t>(4) İşyerinde yetkili sendika bulunması halinde, işyeri sendika temsilcileri çalışan temsilcisi olarak görevlendirilir. Sendika temsilci sayısının zorunlu çalışan temsilci sayısından az olması durumunda diğer çalışan temsilcisi veya temsilcileri dengeli dağılıma özen göstermek kaydıyla işveren tarafından görevlendirilir. Sendika temsilci sayısının zorunlu çalışan temsilci sayısından çok olması durumunda ise yetkili sendikanın önerisi doğrultusunda çalışan temsilcileri işveren tarafından görevlendirilir.</a:t>
            </a:r>
          </a:p>
          <a:p>
            <a:pPr algn="just"/>
            <a:r>
              <a:rPr lang="tr-TR" dirty="0" smtClean="0"/>
              <a:t>(5) İşyerinde farklı statü hukukuna tabi çalışanların üye olduğu birden fazla yetkili sendika bulunması halinde;</a:t>
            </a:r>
          </a:p>
          <a:p>
            <a:pPr algn="just"/>
            <a:r>
              <a:rPr lang="tr-TR" dirty="0" smtClean="0"/>
              <a:t>a) Bir çalışan temsilcisi görevlendirilecekse en çok üyeye sahip yetkili sendika temsilcisi çalışan temsilcisi olarak atanır.</a:t>
            </a:r>
          </a:p>
          <a:p>
            <a:pPr algn="just"/>
            <a:r>
              <a:rPr lang="tr-TR" dirty="0" smtClean="0"/>
              <a:t>b) Birden fazla çalışan temsilcisi görevlendirilecekse aşağıda yer alan örnekteki gibi hesaplanarak çalışan temsilcisi görevlendirilir.</a:t>
            </a:r>
          </a:p>
          <a:p>
            <a:pPr algn="just"/>
            <a:r>
              <a:rPr lang="tr-TR" dirty="0" smtClean="0"/>
              <a:t>c) Örnekte verilen hesaplama yöntemine göre üye sayılarında eşitlik durumu olduğunda son kalan çalışan temsilcisi kura yöntemine başvurularak belirlenir.</a:t>
            </a:r>
          </a:p>
          <a:p>
            <a:pPr algn="just"/>
            <a:r>
              <a:rPr lang="tr-TR" dirty="0" smtClean="0"/>
              <a:t>d) Örnek 2’de verilen hesaplama yönteminde tam sayılara göre temsilci görevlendirmesi yapılır, atanması gereken diğer temsilci için kura yöntemine başvurulur.</a:t>
            </a:r>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22</a:t>
            </a:fld>
            <a:endParaRPr lang="tr-TR"/>
          </a:p>
        </p:txBody>
      </p:sp>
    </p:spTree>
    <p:extLst>
      <p:ext uri="{BB962C8B-B14F-4D97-AF65-F5344CB8AC3E}">
        <p14:creationId xmlns:p14="http://schemas.microsoft.com/office/powerpoint/2010/main" xmlns="" val="121333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D0EE7439-BB62-4972-AB46-20CE650177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D0EE7439-BB62-4972-AB46-20CE650177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D0EE7439-BB62-4972-AB46-20CE650177ED}"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F6524CF-D7BD-4EFA-8095-9AD127180A5F}" type="datetimeFigureOut">
              <a:rPr lang="tr-TR" smtClean="0"/>
              <a:pPr/>
              <a:t>9.2.2016</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F6524CF-D7BD-4EFA-8095-9AD127180A5F}" type="datetimeFigureOut">
              <a:rPr lang="tr-TR" smtClean="0"/>
              <a:pPr/>
              <a:t>9.2.2016</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EE7439-BB62-4972-AB46-20CE650177ED}"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6.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5888" y="139492"/>
            <a:ext cx="5735560" cy="1346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857496"/>
            <a:ext cx="9144000" cy="1040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İçerik Yer Tutucusu 2"/>
          <p:cNvSpPr txBox="1">
            <a:spLocks/>
          </p:cNvSpPr>
          <p:nvPr/>
        </p:nvSpPr>
        <p:spPr>
          <a:xfrm>
            <a:off x="857224" y="5508088"/>
            <a:ext cx="7143800" cy="1349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tr-TR" sz="2400" b="1" dirty="0" smtClean="0">
              <a:solidFill>
                <a:srgbClr val="FF0000"/>
              </a:solidFill>
            </a:endParaRPr>
          </a:p>
        </p:txBody>
      </p:sp>
      <p:sp>
        <p:nvSpPr>
          <p:cNvPr id="5" name="4 Metin kutusu"/>
          <p:cNvSpPr txBox="1"/>
          <p:nvPr/>
        </p:nvSpPr>
        <p:spPr>
          <a:xfrm>
            <a:off x="3071802" y="2000240"/>
            <a:ext cx="2741456" cy="707886"/>
          </a:xfrm>
          <a:prstGeom prst="rect">
            <a:avLst/>
          </a:prstGeom>
          <a:noFill/>
        </p:spPr>
        <p:txBody>
          <a:bodyPr wrap="none" rtlCol="0">
            <a:spAutoFit/>
          </a:bodyPr>
          <a:lstStyle/>
          <a:p>
            <a:r>
              <a:rPr lang="tr-TR" sz="4000" b="1" dirty="0" smtClean="0">
                <a:solidFill>
                  <a:srgbClr val="FF0000"/>
                </a:solidFill>
              </a:rPr>
              <a:t>KAMUDA</a:t>
            </a:r>
            <a:endParaRPr lang="tr-TR" sz="4000" b="1" dirty="0">
              <a:solidFill>
                <a:srgbClr val="FF0000"/>
              </a:solidFill>
            </a:endParaRPr>
          </a:p>
        </p:txBody>
      </p:sp>
    </p:spTree>
    <p:extLst>
      <p:ext uri="{BB962C8B-B14F-4D97-AF65-F5344CB8AC3E}">
        <p14:creationId xmlns:p14="http://schemas.microsoft.com/office/powerpoint/2010/main" xmlns="" val="376059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0000"/>
                </a:solidFill>
              </a:rPr>
              <a:t>MİLLİ EĞİTİM BAKANLIĞI</a:t>
            </a:r>
            <a:endParaRPr lang="tr-TR" b="1" dirty="0">
              <a:solidFill>
                <a:srgbClr val="FF0000"/>
              </a:solidFill>
            </a:endParaRPr>
          </a:p>
        </p:txBody>
      </p:sp>
      <p:sp>
        <p:nvSpPr>
          <p:cNvPr id="3" name="2 İçerik Yer Tutucusu"/>
          <p:cNvSpPr>
            <a:spLocks noGrp="1"/>
          </p:cNvSpPr>
          <p:nvPr>
            <p:ph idx="1"/>
          </p:nvPr>
        </p:nvSpPr>
        <p:spPr>
          <a:xfrm>
            <a:off x="571472" y="2428868"/>
            <a:ext cx="7467600" cy="4126230"/>
          </a:xfrm>
        </p:spPr>
        <p:txBody>
          <a:bodyPr/>
          <a:lstStyle/>
          <a:p>
            <a:r>
              <a:rPr lang="tr-TR" b="1" dirty="0" smtClean="0"/>
              <a:t>ANAOKULU,İLKOKUL,ORTAOKUL,LİSE VE HALK EĞİTİM MERKEZLERİ </a:t>
            </a:r>
            <a:r>
              <a:rPr lang="tr-TR" b="1" dirty="0" smtClean="0">
                <a:solidFill>
                  <a:srgbClr val="FF0000"/>
                </a:solidFill>
              </a:rPr>
              <a:t>AZ TEHLİKELİ</a:t>
            </a:r>
          </a:p>
          <a:p>
            <a:r>
              <a:rPr lang="tr-TR" b="1" dirty="0" smtClean="0"/>
              <a:t>MESLEKİ TEKNİK ANADOLU LİSELERİ </a:t>
            </a:r>
            <a:r>
              <a:rPr lang="tr-TR" b="1" dirty="0" smtClean="0">
                <a:solidFill>
                  <a:srgbClr val="FF0000"/>
                </a:solidFill>
              </a:rPr>
              <a:t>TEHLİKELİ</a:t>
            </a:r>
            <a:r>
              <a:rPr lang="tr-TR" b="1" dirty="0" smtClean="0"/>
              <a:t> SINIFTALAR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a:noFill/>
        </p:spPr>
        <p:txBody>
          <a:bodyPr>
            <a:normAutofit lnSpcReduction="10000"/>
          </a:bodyPr>
          <a:lstStyle/>
          <a:p>
            <a:pPr marL="0" indent="0" algn="just">
              <a:buNone/>
            </a:pPr>
            <a:r>
              <a:rPr lang="tr-TR" sz="2800" u="sng" dirty="0">
                <a:latin typeface="Calibri" panose="020F0502020204030204" pitchFamily="34" charset="0"/>
              </a:rPr>
              <a:t>Diğer tüm maddeleri 50’den fazla çalışanı olan tüm kamu </a:t>
            </a:r>
            <a:r>
              <a:rPr lang="tr-TR" sz="2800" u="sng" dirty="0" smtClean="0">
                <a:latin typeface="Calibri" panose="020F0502020204030204" pitchFamily="34" charset="0"/>
              </a:rPr>
              <a:t>kurumlarında </a:t>
            </a:r>
            <a:r>
              <a:rPr lang="tr-TR" sz="2800" u="sng" dirty="0">
                <a:latin typeface="Calibri" panose="020F0502020204030204" pitchFamily="34" charset="0"/>
              </a:rPr>
              <a:t>tehlike sınıfına bakmaksızın </a:t>
            </a:r>
            <a:r>
              <a:rPr lang="tr-TR" sz="2800" u="sng" dirty="0">
                <a:solidFill>
                  <a:srgbClr val="00B0F0"/>
                </a:solidFill>
                <a:latin typeface="Calibri" panose="020F0502020204030204" pitchFamily="34" charset="0"/>
              </a:rPr>
              <a:t>01.01.2013</a:t>
            </a:r>
            <a:r>
              <a:rPr lang="tr-TR" sz="2800" u="sng" dirty="0">
                <a:latin typeface="Calibri" panose="020F0502020204030204" pitchFamily="34" charset="0"/>
              </a:rPr>
              <a:t> tarihi ile </a:t>
            </a:r>
            <a:r>
              <a:rPr lang="tr-TR" sz="2800" u="sng" dirty="0" smtClean="0">
                <a:latin typeface="Calibri" panose="020F0502020204030204" pitchFamily="34" charset="0"/>
              </a:rPr>
              <a:t>yürürlüktedir. </a:t>
            </a:r>
          </a:p>
          <a:p>
            <a:pPr marL="0" indent="0" algn="just">
              <a:buNone/>
            </a:pPr>
            <a:r>
              <a:rPr lang="tr-TR" sz="2800" u="sng" dirty="0" smtClean="0">
                <a:solidFill>
                  <a:srgbClr val="FF0000"/>
                </a:solidFill>
                <a:latin typeface="Calibri" panose="020F0502020204030204" pitchFamily="34" charset="0"/>
              </a:rPr>
              <a:t>Bu kapsamda tüm kamu kurumlarının yükümlülükleri</a:t>
            </a:r>
            <a:r>
              <a:rPr lang="tr-TR" sz="2800" dirty="0" smtClean="0">
                <a:solidFill>
                  <a:srgbClr val="FF0000"/>
                </a:solidFill>
                <a:latin typeface="Calibri" panose="020F0502020204030204" pitchFamily="34" charset="0"/>
              </a:rPr>
              <a:t>;</a:t>
            </a:r>
          </a:p>
          <a:p>
            <a:pPr algn="just">
              <a:buFont typeface="Wingdings" panose="05000000000000000000" pitchFamily="2" charset="2"/>
              <a:buChar char="q"/>
            </a:pPr>
            <a:r>
              <a:rPr lang="tr-TR" sz="2800" dirty="0">
                <a:latin typeface="Calibri" panose="020F0502020204030204" pitchFamily="34" charset="0"/>
              </a:rPr>
              <a:t>İş Sağlığı ve Güvenliği Kurulu </a:t>
            </a:r>
            <a:r>
              <a:rPr lang="tr-TR" sz="2800" dirty="0" smtClean="0">
                <a:latin typeface="Calibri" panose="020F0502020204030204" pitchFamily="34" charset="0"/>
              </a:rPr>
              <a:t>oluşturması, </a:t>
            </a:r>
          </a:p>
          <a:p>
            <a:pPr algn="just">
              <a:buFont typeface="Wingdings" panose="05000000000000000000" pitchFamily="2" charset="2"/>
              <a:buChar char="q"/>
            </a:pPr>
            <a:r>
              <a:rPr lang="tr-TR" sz="2800" dirty="0" smtClean="0">
                <a:latin typeface="Calibri" panose="020F0502020204030204" pitchFamily="34" charset="0"/>
              </a:rPr>
              <a:t>Risk </a:t>
            </a:r>
            <a:r>
              <a:rPr lang="tr-TR" sz="2800" dirty="0">
                <a:latin typeface="Calibri" panose="020F0502020204030204" pitchFamily="34" charset="0"/>
              </a:rPr>
              <a:t>Değerlendirmesi  </a:t>
            </a:r>
            <a:r>
              <a:rPr lang="tr-TR" sz="2800" dirty="0" smtClean="0">
                <a:latin typeface="Calibri" panose="020F0502020204030204" pitchFamily="34" charset="0"/>
              </a:rPr>
              <a:t>yapılması,</a:t>
            </a:r>
          </a:p>
          <a:p>
            <a:pPr algn="just">
              <a:buFont typeface="Wingdings" panose="05000000000000000000" pitchFamily="2" charset="2"/>
              <a:buChar char="q"/>
            </a:pPr>
            <a:r>
              <a:rPr lang="tr-TR" sz="2800" dirty="0" smtClean="0">
                <a:latin typeface="Calibri" panose="020F0502020204030204" pitchFamily="34" charset="0"/>
              </a:rPr>
              <a:t>Çalışanlara </a:t>
            </a:r>
            <a:r>
              <a:rPr lang="tr-TR" sz="2800" dirty="0">
                <a:latin typeface="Calibri" panose="020F0502020204030204" pitchFamily="34" charset="0"/>
              </a:rPr>
              <a:t>iş sağlığı ve güvenliği eğitimi </a:t>
            </a:r>
            <a:r>
              <a:rPr lang="tr-TR" sz="2800" dirty="0" smtClean="0">
                <a:latin typeface="Calibri" panose="020F0502020204030204" pitchFamily="34" charset="0"/>
              </a:rPr>
              <a:t>verilmesi,</a:t>
            </a:r>
          </a:p>
          <a:p>
            <a:pPr algn="just">
              <a:buFont typeface="Wingdings" panose="05000000000000000000" pitchFamily="2" charset="2"/>
              <a:buChar char="q"/>
            </a:pPr>
            <a:r>
              <a:rPr lang="tr-TR" sz="2800" dirty="0" smtClean="0">
                <a:latin typeface="Calibri" panose="020F0502020204030204" pitchFamily="34" charset="0"/>
              </a:rPr>
              <a:t> </a:t>
            </a:r>
            <a:r>
              <a:rPr lang="tr-TR" sz="2800" dirty="0">
                <a:latin typeface="Calibri" panose="020F0502020204030204" pitchFamily="34" charset="0"/>
              </a:rPr>
              <a:t>Acil Durum Planları </a:t>
            </a:r>
            <a:r>
              <a:rPr lang="tr-TR" sz="2800" dirty="0" smtClean="0">
                <a:latin typeface="Calibri" panose="020F0502020204030204" pitchFamily="34" charset="0"/>
              </a:rPr>
              <a:t>oluşturması, </a:t>
            </a:r>
          </a:p>
          <a:p>
            <a:pPr algn="just">
              <a:buFont typeface="Wingdings" panose="05000000000000000000" pitchFamily="2" charset="2"/>
              <a:buChar char="q"/>
            </a:pPr>
            <a:r>
              <a:rPr lang="tr-TR" sz="2800" dirty="0" smtClean="0">
                <a:latin typeface="Calibri" panose="020F0502020204030204" pitchFamily="34" charset="0"/>
              </a:rPr>
              <a:t>Çalışan </a:t>
            </a:r>
            <a:r>
              <a:rPr lang="tr-TR" sz="2800" dirty="0">
                <a:latin typeface="Calibri" panose="020F0502020204030204" pitchFamily="34" charset="0"/>
              </a:rPr>
              <a:t>Temsilcisi seçilmeli ve destek personeli </a:t>
            </a:r>
            <a:r>
              <a:rPr lang="tr-TR" sz="2800" dirty="0" smtClean="0">
                <a:latin typeface="Calibri" panose="020F0502020204030204" pitchFamily="34" charset="0"/>
              </a:rPr>
              <a:t>görevlendirmesi ve eğitimlerinin sağlanması,</a:t>
            </a:r>
          </a:p>
          <a:p>
            <a:pPr algn="just">
              <a:buFont typeface="Wingdings" panose="05000000000000000000" pitchFamily="2" charset="2"/>
              <a:buChar char="q"/>
            </a:pPr>
            <a:r>
              <a:rPr lang="tr-TR" sz="2800" dirty="0">
                <a:latin typeface="Calibri" panose="020F0502020204030204" pitchFamily="34" charset="0"/>
              </a:rPr>
              <a:t>İş kazası ve meslek hastalıklarının kayıt ve </a:t>
            </a:r>
            <a:r>
              <a:rPr lang="tr-TR" sz="2800" dirty="0" smtClean="0">
                <a:latin typeface="Calibri" panose="020F0502020204030204" pitchFamily="34" charset="0"/>
              </a:rPr>
              <a:t>bildirilmesidir.</a:t>
            </a:r>
          </a:p>
          <a:p>
            <a:pPr marL="0" indent="0">
              <a:buNone/>
            </a:pPr>
            <a:endParaRPr lang="tr-TR" dirty="0"/>
          </a:p>
        </p:txBody>
      </p:sp>
    </p:spTree>
    <p:extLst>
      <p:ext uri="{BB962C8B-B14F-4D97-AF65-F5344CB8AC3E}">
        <p14:creationId xmlns:p14="http://schemas.microsoft.com/office/powerpoint/2010/main" xmlns="" val="1919979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0" y="1643050"/>
            <a:ext cx="9160393" cy="4214842"/>
          </a:xfrm>
          <a:prstGeom prst="rect">
            <a:avLst/>
          </a:prstGeom>
          <a:noFill/>
          <a:ln w="9525">
            <a:noFill/>
            <a:miter lim="800000"/>
            <a:headEnd/>
            <a:tailEnd/>
          </a:ln>
          <a:effectLst/>
        </p:spPr>
      </p:pic>
      <p:sp>
        <p:nvSpPr>
          <p:cNvPr id="5" name="4 Metin kutusu"/>
          <p:cNvSpPr txBox="1"/>
          <p:nvPr/>
        </p:nvSpPr>
        <p:spPr>
          <a:xfrm>
            <a:off x="714349" y="428604"/>
            <a:ext cx="7429552" cy="923330"/>
          </a:xfrm>
          <a:prstGeom prst="rect">
            <a:avLst/>
          </a:prstGeom>
          <a:noFill/>
        </p:spPr>
        <p:txBody>
          <a:bodyPr wrap="square" rtlCol="0">
            <a:spAutoFit/>
          </a:bodyPr>
          <a:lstStyle/>
          <a:p>
            <a:pPr algn="ctr"/>
            <a:endParaRPr lang="tr-TR" b="1" dirty="0" smtClean="0">
              <a:solidFill>
                <a:srgbClr val="FF0000"/>
              </a:solidFill>
            </a:endParaRPr>
          </a:p>
          <a:p>
            <a:pPr algn="ctr"/>
            <a:r>
              <a:rPr lang="tr-TR" b="1" dirty="0" smtClean="0">
                <a:solidFill>
                  <a:srgbClr val="FF0000"/>
                </a:solidFill>
              </a:rPr>
              <a:t>.</a:t>
            </a:r>
          </a:p>
          <a:p>
            <a:pPr algn="ctr"/>
            <a:endParaRPr lang="tr-TR"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pPr marL="0" indent="0">
              <a:buNone/>
            </a:pPr>
            <a:r>
              <a:rPr lang="tr-TR" sz="3600" b="1" noProof="1" smtClean="0">
                <a:solidFill>
                  <a:srgbClr val="FF0000"/>
                </a:solidFill>
                <a:effectLst>
                  <a:outerShdw blurRad="50800" dist="50800" dir="5400000" algn="ctr" rotWithShape="0">
                    <a:srgbClr val="FF0066"/>
                  </a:outerShdw>
                </a:effectLst>
                <a:latin typeface="+mj-lt"/>
                <a:cs typeface="Times New Roman" pitchFamily="18" charset="0"/>
              </a:rPr>
              <a:t>6331 İŞ SAĞLIĞI ve GÜVENLİĞİ KANUNU</a:t>
            </a:r>
          </a:p>
          <a:p>
            <a:pPr marL="0" indent="0">
              <a:buNone/>
            </a:pPr>
            <a:endParaRPr lang="tr-TR" dirty="0" smtClean="0"/>
          </a:p>
          <a:p>
            <a:pPr marL="0" lvl="0" indent="0">
              <a:spcBef>
                <a:spcPts val="600"/>
              </a:spcBef>
              <a:buClr>
                <a:srgbClr val="FE8637"/>
              </a:buClr>
              <a:buSzPct val="70000"/>
              <a:buNone/>
              <a:defRPr/>
            </a:pPr>
            <a:r>
              <a:rPr lang="tr-TR" b="1" dirty="0">
                <a:solidFill>
                  <a:srgbClr val="FF0000"/>
                </a:solidFill>
                <a:latin typeface="+mj-lt"/>
                <a:cs typeface="Times New Roman" pitchFamily="18" charset="0"/>
              </a:rPr>
              <a:t>MADDE 22 </a:t>
            </a:r>
            <a:r>
              <a:rPr lang="tr-TR" b="1" dirty="0">
                <a:solidFill>
                  <a:srgbClr val="00B0F0"/>
                </a:solidFill>
                <a:latin typeface="+mj-lt"/>
                <a:cs typeface="Times New Roman" pitchFamily="18" charset="0"/>
              </a:rPr>
              <a:t>(İş sağlığı ve güvenliği kurulu</a:t>
            </a:r>
            <a:r>
              <a:rPr lang="tr-TR" b="1" dirty="0" smtClean="0">
                <a:solidFill>
                  <a:srgbClr val="00B0F0"/>
                </a:solidFill>
                <a:latin typeface="+mj-lt"/>
                <a:cs typeface="Times New Roman" pitchFamily="18" charset="0"/>
              </a:rPr>
              <a:t>)</a:t>
            </a:r>
          </a:p>
          <a:p>
            <a:pPr marL="0" lvl="0" indent="0">
              <a:spcBef>
                <a:spcPts val="600"/>
              </a:spcBef>
              <a:buClr>
                <a:srgbClr val="FE8637"/>
              </a:buClr>
              <a:buSzPct val="70000"/>
              <a:buNone/>
              <a:defRPr/>
            </a:pPr>
            <a:endParaRPr lang="tr-TR" sz="2800" b="1" dirty="0">
              <a:solidFill>
                <a:srgbClr val="00B0F0"/>
              </a:solidFill>
              <a:latin typeface="+mj-lt"/>
              <a:cs typeface="Times New Roman" pitchFamily="18" charset="0"/>
            </a:endParaRPr>
          </a:p>
          <a:p>
            <a:pPr marL="274320" lvl="0" indent="-274320" algn="just">
              <a:spcBef>
                <a:spcPts val="600"/>
              </a:spcBef>
              <a:buClr>
                <a:srgbClr val="FE8637"/>
              </a:buClr>
              <a:buSzPct val="70000"/>
              <a:buNone/>
              <a:defRPr/>
            </a:pPr>
            <a:r>
              <a:rPr lang="tr-TR" sz="2800" b="1" dirty="0" smtClean="0">
                <a:solidFill>
                  <a:prstClr val="black"/>
                </a:solidFill>
                <a:latin typeface="Times New Roman" pitchFamily="18" charset="0"/>
                <a:cs typeface="Times New Roman" pitchFamily="18" charset="0"/>
              </a:rPr>
              <a:t>  </a:t>
            </a:r>
            <a:r>
              <a:rPr lang="tr-TR" dirty="0" smtClean="0">
                <a:solidFill>
                  <a:prstClr val="black"/>
                </a:solidFill>
                <a:latin typeface="Calibri" panose="020F0502020204030204" pitchFamily="34" charset="0"/>
                <a:cs typeface="Times New Roman" pitchFamily="18" charset="0"/>
              </a:rPr>
              <a:t>(1) Elli ve daha fazla çalışanın bulunduğu ve altı aydan fazla süren sürekli işlerin yapıldığı işyerlerinde </a:t>
            </a:r>
            <a:r>
              <a:rPr lang="tr-TR" dirty="0" smtClean="0">
                <a:solidFill>
                  <a:srgbClr val="FF0000"/>
                </a:solidFill>
                <a:latin typeface="Calibri" panose="020F0502020204030204" pitchFamily="34" charset="0"/>
                <a:cs typeface="Times New Roman" pitchFamily="18" charset="0"/>
              </a:rPr>
              <a:t>işveren</a:t>
            </a:r>
            <a:r>
              <a:rPr lang="tr-TR" dirty="0" smtClean="0">
                <a:solidFill>
                  <a:prstClr val="black"/>
                </a:solidFill>
                <a:latin typeface="Calibri" panose="020F0502020204030204" pitchFamily="34" charset="0"/>
                <a:cs typeface="Times New Roman" pitchFamily="18" charset="0"/>
              </a:rPr>
              <a:t>, iş sağlığı ve güvenliği ile ilgili çalışmalarda bulunmak üzere</a:t>
            </a:r>
            <a:r>
              <a:rPr lang="tr-TR" dirty="0" smtClean="0">
                <a:solidFill>
                  <a:srgbClr val="FF0000"/>
                </a:solidFill>
                <a:latin typeface="Calibri" panose="020F0502020204030204" pitchFamily="34" charset="0"/>
                <a:cs typeface="Times New Roman" pitchFamily="18" charset="0"/>
              </a:rPr>
              <a:t> kurul </a:t>
            </a:r>
            <a:r>
              <a:rPr lang="tr-TR" dirty="0" smtClean="0">
                <a:solidFill>
                  <a:prstClr val="black"/>
                </a:solidFill>
                <a:latin typeface="Calibri" panose="020F0502020204030204" pitchFamily="34" charset="0"/>
                <a:cs typeface="Times New Roman" pitchFamily="18" charset="0"/>
              </a:rPr>
              <a:t>oluşturur. İşveren, iş sağlığı ve güvenliği mevzuatına uygun kurul kararlarını uygular.</a:t>
            </a:r>
          </a:p>
          <a:p>
            <a:pPr marL="0" indent="0">
              <a:buNone/>
            </a:pPr>
            <a:endParaRPr lang="tr-TR" dirty="0">
              <a:latin typeface="Calibri" panose="020F0502020204030204" pitchFamily="34" charset="0"/>
            </a:endParaRPr>
          </a:p>
        </p:txBody>
      </p:sp>
    </p:spTree>
    <p:extLst>
      <p:ext uri="{BB962C8B-B14F-4D97-AF65-F5344CB8AC3E}">
        <p14:creationId xmlns:p14="http://schemas.microsoft.com/office/powerpoint/2010/main" xmlns="" val="1094120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bwMode="auto">
          <a:xfrm>
            <a:off x="457200" y="476672"/>
            <a:ext cx="7931224" cy="532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indent="-274320" eaLnBrk="1" fontAlgn="auto" hangingPunct="1">
              <a:spcAft>
                <a:spcPts val="0"/>
              </a:spcAft>
              <a:buFont typeface="Wingdings"/>
              <a:buChar char=""/>
              <a:defRPr/>
            </a:pPr>
            <a:r>
              <a:rPr lang="tr-TR" sz="4000" b="1" dirty="0" smtClean="0">
                <a:solidFill>
                  <a:srgbClr val="FF0000"/>
                </a:solidFill>
                <a:latin typeface="Calibri" panose="020F0502020204030204" pitchFamily="34" charset="0"/>
                <a:cs typeface="Times New Roman" pitchFamily="18" charset="0"/>
              </a:rPr>
              <a:t>Kurul Kimlerden Oluşur?</a:t>
            </a:r>
          </a:p>
          <a:p>
            <a:pPr marL="0" indent="0" eaLnBrk="1" fontAlgn="auto" hangingPunct="1">
              <a:spcAft>
                <a:spcPts val="0"/>
              </a:spcAft>
              <a:buNone/>
              <a:defRPr/>
            </a:pPr>
            <a:endParaRPr lang="tr-TR" sz="3000" b="1" dirty="0" smtClean="0">
              <a:solidFill>
                <a:srgbClr val="FF0000"/>
              </a:solidFill>
              <a:cs typeface="Times New Roman" pitchFamily="18" charset="0"/>
            </a:endParaRP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İşveren veya Vekili,</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İş güvenliği uzmanı,</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İş yeri hekimi,</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İnsan kaynakları, personel, sosyal işler veya idari ve mali işler yürütmekte görevli bir kişi</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Bulunması halinde sivil savunma uzmanı,</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Çalışan temsilcisi, işyerinde </a:t>
            </a:r>
            <a:r>
              <a:rPr lang="tr-TR" sz="3100" dirty="0" smtClean="0">
                <a:solidFill>
                  <a:srgbClr val="FF0000"/>
                </a:solidFill>
                <a:latin typeface="Calibri" panose="020F0502020204030204" pitchFamily="34" charset="0"/>
                <a:cs typeface="Times New Roman" pitchFamily="18" charset="0"/>
              </a:rPr>
              <a:t>birden çok çalışan </a:t>
            </a:r>
            <a:r>
              <a:rPr lang="tr-TR" sz="3100" dirty="0" smtClean="0">
                <a:solidFill>
                  <a:srgbClr val="000000"/>
                </a:solidFill>
                <a:latin typeface="Calibri" panose="020F0502020204030204" pitchFamily="34" charset="0"/>
                <a:cs typeface="Times New Roman" pitchFamily="18" charset="0"/>
              </a:rPr>
              <a:t>temsilcisi olması halinde baş temsilci</a:t>
            </a:r>
          </a:p>
          <a:p>
            <a:pPr marL="274320" indent="-274320" eaLnBrk="1" fontAlgn="auto" hangingPunct="1">
              <a:spcAft>
                <a:spcPts val="0"/>
              </a:spcAft>
              <a:buFont typeface="Wingdings"/>
              <a:buNone/>
              <a:defRPr/>
            </a:pPr>
            <a:endParaRPr lang="tr-TR" sz="3100" b="1" dirty="0" smtClean="0">
              <a:solidFill>
                <a:srgbClr val="FF0000"/>
              </a:solidFill>
              <a:latin typeface="Calibri" panose="020F0502020204030204" pitchFamily="34" charset="0"/>
              <a:cs typeface="Times New Roman" pitchFamily="18" charset="0"/>
            </a:endParaRPr>
          </a:p>
          <a:p>
            <a:pPr marL="274320" indent="-274320" eaLnBrk="1" fontAlgn="auto" hangingPunct="1">
              <a:spcAft>
                <a:spcPts val="0"/>
              </a:spcAft>
              <a:buFont typeface="Wingdings"/>
              <a:buChar char=""/>
              <a:defRPr/>
            </a:pPr>
            <a:r>
              <a:rPr lang="tr-TR" sz="3100" b="1" dirty="0" smtClean="0">
                <a:solidFill>
                  <a:srgbClr val="FF0000"/>
                </a:solidFill>
                <a:latin typeface="Calibri" panose="020F0502020204030204" pitchFamily="34" charset="0"/>
                <a:cs typeface="Times New Roman" pitchFamily="18" charset="0"/>
              </a:rPr>
              <a:t>Kurulun başkanı </a:t>
            </a:r>
            <a:r>
              <a:rPr lang="tr-TR" sz="3100" b="1" dirty="0" smtClean="0">
                <a:latin typeface="Calibri" panose="020F0502020204030204" pitchFamily="34" charset="0"/>
                <a:cs typeface="Times New Roman" pitchFamily="18" charset="0"/>
              </a:rPr>
              <a:t>işveren veya işveren vekili,</a:t>
            </a:r>
          </a:p>
          <a:p>
            <a:pPr marL="274320" indent="-274320" eaLnBrk="1" fontAlgn="auto" hangingPunct="1">
              <a:spcAft>
                <a:spcPts val="0"/>
              </a:spcAft>
              <a:buFont typeface="Wingdings"/>
              <a:buChar char=""/>
              <a:defRPr/>
            </a:pPr>
            <a:r>
              <a:rPr lang="tr-TR" sz="3100" b="1" dirty="0" smtClean="0">
                <a:solidFill>
                  <a:srgbClr val="FF0000"/>
                </a:solidFill>
                <a:latin typeface="Calibri" panose="020F0502020204030204" pitchFamily="34" charset="0"/>
                <a:cs typeface="Times New Roman" pitchFamily="18" charset="0"/>
              </a:rPr>
              <a:t>Kurulun sekreteri </a:t>
            </a:r>
            <a:r>
              <a:rPr lang="tr-TR" sz="3100" b="1" dirty="0" smtClean="0">
                <a:latin typeface="Calibri" panose="020F0502020204030204" pitchFamily="34" charset="0"/>
                <a:cs typeface="Times New Roman" pitchFamily="18" charset="0"/>
              </a:rPr>
              <a:t>ise bu maddenin  (b) bendinde sözü edilen kişidir.</a:t>
            </a:r>
          </a:p>
          <a:p>
            <a:pPr marL="274320" indent="-274320" eaLnBrk="1" fontAlgn="auto" hangingPunct="1">
              <a:spcAft>
                <a:spcPts val="0"/>
              </a:spcAft>
              <a:buFont typeface="Wingdings"/>
              <a:buNone/>
              <a:defRPr/>
            </a:pPr>
            <a:r>
              <a:rPr lang="tr-TR" sz="3100" b="1" i="1" dirty="0" smtClean="0">
                <a:solidFill>
                  <a:srgbClr val="00B0F0"/>
                </a:solidFill>
                <a:latin typeface="Calibri" panose="020F0502020204030204" pitchFamily="34" charset="0"/>
                <a:cs typeface="Times New Roman" pitchFamily="18" charset="0"/>
              </a:rPr>
              <a:t>(b) : İş güvenliği ile görevli mühendis veya teknik elemanı</a:t>
            </a:r>
          </a:p>
          <a:p>
            <a:pPr marL="274320" indent="-274320" eaLnBrk="1" fontAlgn="auto" hangingPunct="1">
              <a:spcAft>
                <a:spcPts val="0"/>
              </a:spcAft>
              <a:buFont typeface="Wingdings"/>
              <a:buNone/>
              <a:defRPr/>
            </a:pPr>
            <a:endParaRPr lang="tr-TR" sz="1800" b="1" i="1" dirty="0" smtClean="0">
              <a:solidFill>
                <a:srgbClr val="00B0F0"/>
              </a:solidFill>
              <a:latin typeface="Times New Roman" pitchFamily="18" charset="0"/>
              <a:cs typeface="Times New Roman" pitchFamily="18" charset="0"/>
            </a:endParaRPr>
          </a:p>
          <a:p>
            <a:pPr marL="274320" indent="-274320" eaLnBrk="1" fontAlgn="auto" hangingPunct="1">
              <a:spcAft>
                <a:spcPts val="0"/>
              </a:spcAft>
              <a:buFont typeface="Wingdings"/>
              <a:buChar char=""/>
              <a:defRPr/>
            </a:pPr>
            <a:endParaRPr lang="tr-TR" i="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3116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85000" lnSpcReduction="20000"/>
          </a:bodyPr>
          <a:lstStyle/>
          <a:p>
            <a:pPr marL="0" indent="0">
              <a:buNone/>
            </a:pPr>
            <a:r>
              <a:rPr lang="tr-TR" sz="3900" b="1" dirty="0" smtClean="0">
                <a:solidFill>
                  <a:srgbClr val="FF0000"/>
                </a:solidFill>
                <a:latin typeface="+mj-lt"/>
              </a:rPr>
              <a:t>İŞ SAĞLIĞI </a:t>
            </a:r>
            <a:r>
              <a:rPr lang="tr-TR" sz="3900" b="1" dirty="0">
                <a:solidFill>
                  <a:srgbClr val="FF0000"/>
                </a:solidFill>
                <a:latin typeface="+mj-lt"/>
              </a:rPr>
              <a:t>VE GÜVENLİĞİ RİSK DEĞERLENDİRMESİ YÖNETMELİĞİ (29.12.2012</a:t>
            </a:r>
            <a:r>
              <a:rPr lang="tr-TR" sz="3900" b="1" dirty="0" smtClean="0">
                <a:solidFill>
                  <a:srgbClr val="FF0000"/>
                </a:solidFill>
                <a:latin typeface="+mj-lt"/>
              </a:rPr>
              <a:t>)</a:t>
            </a:r>
          </a:p>
          <a:p>
            <a:pPr marL="0" lvl="0" indent="0">
              <a:buNone/>
            </a:pPr>
            <a:r>
              <a:rPr lang="tr-TR" sz="3500" b="1" u="sng" dirty="0" smtClean="0">
                <a:solidFill>
                  <a:srgbClr val="FF0000"/>
                </a:solidFill>
                <a:latin typeface="+mj-lt"/>
              </a:rPr>
              <a:t>MADDE </a:t>
            </a:r>
            <a:r>
              <a:rPr lang="tr-TR" sz="3500" b="1" u="sng" dirty="0">
                <a:solidFill>
                  <a:srgbClr val="FF0000"/>
                </a:solidFill>
                <a:latin typeface="+mj-lt"/>
              </a:rPr>
              <a:t>6</a:t>
            </a:r>
            <a:r>
              <a:rPr lang="tr-TR" sz="3500" dirty="0">
                <a:latin typeface="+mj-lt"/>
              </a:rPr>
              <a:t> </a:t>
            </a:r>
            <a:r>
              <a:rPr lang="tr-TR" sz="3500" dirty="0" smtClean="0">
                <a:latin typeface="+mj-lt"/>
              </a:rPr>
              <a:t> </a:t>
            </a:r>
            <a:r>
              <a:rPr lang="tr-TR" sz="3500" b="1" dirty="0" smtClean="0">
                <a:solidFill>
                  <a:srgbClr val="00B0F0"/>
                </a:solidFill>
                <a:latin typeface="+mj-lt"/>
                <a:cs typeface="Times New Roman" pitchFamily="18" charset="0"/>
              </a:rPr>
              <a:t>(Risk Değerlendirmesi)</a:t>
            </a:r>
            <a:endParaRPr lang="tr-TR" sz="3500" b="1" dirty="0">
              <a:solidFill>
                <a:srgbClr val="00B0F0"/>
              </a:solidFill>
              <a:latin typeface="+mj-lt"/>
              <a:cs typeface="Times New Roman" pitchFamily="18" charset="0"/>
            </a:endParaRPr>
          </a:p>
          <a:p>
            <a:pPr marL="514350" indent="-514350" algn="just">
              <a:buAutoNum type="arabicParenBoth"/>
            </a:pPr>
            <a:r>
              <a:rPr lang="tr-TR" sz="2600" dirty="0" smtClean="0">
                <a:latin typeface="Calibri" panose="020F0502020204030204" pitchFamily="34" charset="0"/>
              </a:rPr>
              <a:t>Risk </a:t>
            </a:r>
            <a:r>
              <a:rPr lang="tr-TR" sz="2600" dirty="0">
                <a:latin typeface="Calibri" panose="020F0502020204030204" pitchFamily="34" charset="0"/>
              </a:rPr>
              <a:t>değerlendirmesi, işverenin oluşturduğu bir ekip tarafından </a:t>
            </a:r>
            <a:r>
              <a:rPr lang="tr-TR" sz="2600" dirty="0" smtClean="0">
                <a:latin typeface="Calibri" panose="020F0502020204030204" pitchFamily="34" charset="0"/>
              </a:rPr>
              <a:t>gerçekleştirilir.</a:t>
            </a:r>
          </a:p>
          <a:p>
            <a:pPr marL="0" lvl="0" indent="0" algn="just" fontAlgn="base">
              <a:spcBef>
                <a:spcPct val="0"/>
              </a:spcBef>
              <a:spcAft>
                <a:spcPct val="0"/>
              </a:spcAft>
              <a:buNone/>
            </a:pPr>
            <a:r>
              <a:rPr lang="tr-TR" altLang="tr-TR" sz="2600" dirty="0">
                <a:solidFill>
                  <a:prstClr val="black"/>
                </a:solidFill>
                <a:latin typeface="Calibri" panose="020F0502020204030204" pitchFamily="34" charset="0"/>
                <a:cs typeface="Times New Roman" pitchFamily="18" charset="0"/>
              </a:rPr>
              <a:t>Risk değerlendirmesi ekibi aşağıdakilerden oluşur</a:t>
            </a:r>
            <a:r>
              <a:rPr lang="tr-TR" altLang="tr-TR" sz="2600" dirty="0" smtClean="0">
                <a:solidFill>
                  <a:prstClr val="black"/>
                </a:solidFill>
                <a:latin typeface="Calibri" panose="020F0502020204030204" pitchFamily="34" charset="0"/>
                <a:cs typeface="Times New Roman" pitchFamily="18" charset="0"/>
              </a:rPr>
              <a:t>.</a:t>
            </a:r>
          </a:p>
          <a:p>
            <a:pPr marL="0" lvl="0" indent="0" algn="just" fontAlgn="base">
              <a:spcBef>
                <a:spcPct val="0"/>
              </a:spcBef>
              <a:spcAft>
                <a:spcPct val="0"/>
              </a:spcAft>
              <a:buNone/>
            </a:pPr>
            <a:endParaRPr lang="tr-TR" altLang="tr-TR" sz="2600" dirty="0">
              <a:solidFill>
                <a:prstClr val="black"/>
              </a:solidFill>
              <a:latin typeface="Calibri" panose="020F0502020204030204" pitchFamily="34" charset="0"/>
              <a:cs typeface="Times New Roman" pitchFamily="18" charset="0"/>
            </a:endParaRPr>
          </a:p>
          <a:p>
            <a:pPr marL="0" lvl="0" indent="0" algn="just" fontAlgn="base">
              <a:spcBef>
                <a:spcPct val="0"/>
              </a:spcBef>
              <a:spcAft>
                <a:spcPct val="0"/>
              </a:spcAft>
              <a:buNone/>
            </a:pPr>
            <a:r>
              <a:rPr lang="tr-TR" altLang="tr-TR" sz="2600" dirty="0" smtClean="0">
                <a:solidFill>
                  <a:srgbClr val="C00000"/>
                </a:solidFill>
                <a:latin typeface="Calibri" panose="020F0502020204030204" pitchFamily="34" charset="0"/>
                <a:cs typeface="Times New Roman" pitchFamily="18" charset="0"/>
              </a:rPr>
              <a:t>a) </a:t>
            </a:r>
            <a:r>
              <a:rPr lang="tr-TR" altLang="tr-TR" sz="2600" dirty="0" smtClean="0">
                <a:solidFill>
                  <a:prstClr val="black"/>
                </a:solidFill>
                <a:latin typeface="Calibri" panose="020F0502020204030204" pitchFamily="34" charset="0"/>
                <a:cs typeface="Times New Roman" pitchFamily="18" charset="0"/>
              </a:rPr>
              <a:t>İşveren </a:t>
            </a:r>
            <a:r>
              <a:rPr lang="tr-TR" altLang="tr-TR" sz="2600" dirty="0">
                <a:solidFill>
                  <a:prstClr val="black"/>
                </a:solidFill>
                <a:latin typeface="Calibri" panose="020F0502020204030204" pitchFamily="34" charset="0"/>
                <a:cs typeface="Times New Roman" pitchFamily="18" charset="0"/>
              </a:rPr>
              <a:t>veya işveren vekili</a:t>
            </a:r>
            <a:r>
              <a:rPr lang="tr-TR" altLang="tr-TR" sz="2600" dirty="0" smtClean="0">
                <a:solidFill>
                  <a:prstClr val="black"/>
                </a:solidFill>
                <a:latin typeface="Calibri" panose="020F0502020204030204" pitchFamily="34" charset="0"/>
                <a:cs typeface="Times New Roman" pitchFamily="18" charset="0"/>
              </a:rPr>
              <a:t>.</a:t>
            </a:r>
            <a:endParaRPr lang="tr-TR" altLang="tr-TR" sz="2600" dirty="0">
              <a:solidFill>
                <a:prstClr val="black"/>
              </a:solidFill>
              <a:latin typeface="Calibri" panose="020F0502020204030204" pitchFamily="34" charset="0"/>
              <a:cs typeface="Times New Roman" pitchFamily="18" charset="0"/>
            </a:endParaRPr>
          </a:p>
          <a:p>
            <a:pPr marL="0" lvl="0" indent="0" algn="just" fontAlgn="base">
              <a:spcBef>
                <a:spcPct val="0"/>
              </a:spcBef>
              <a:spcAft>
                <a:spcPct val="0"/>
              </a:spcAft>
              <a:buNone/>
            </a:pPr>
            <a:r>
              <a:rPr lang="tr-TR" altLang="tr-TR" sz="2600" dirty="0">
                <a:solidFill>
                  <a:srgbClr val="C00000"/>
                </a:solidFill>
                <a:latin typeface="Calibri" panose="020F0502020204030204" pitchFamily="34" charset="0"/>
                <a:cs typeface="Times New Roman" pitchFamily="18" charset="0"/>
              </a:rPr>
              <a:t>b) </a:t>
            </a:r>
            <a:r>
              <a:rPr lang="tr-TR" altLang="tr-TR" sz="2600" dirty="0">
                <a:solidFill>
                  <a:prstClr val="black"/>
                </a:solidFill>
                <a:latin typeface="Calibri" panose="020F0502020204030204" pitchFamily="34" charset="0"/>
                <a:cs typeface="Times New Roman" pitchFamily="18" charset="0"/>
              </a:rPr>
              <a:t>İşyerinde sağlık ve güvenlik hizmetini yürüten iş güvenliği uzmanları ile işyeri hekimleri.</a:t>
            </a:r>
          </a:p>
          <a:p>
            <a:pPr marL="0" lvl="0" indent="0" algn="just" fontAlgn="base">
              <a:spcBef>
                <a:spcPct val="0"/>
              </a:spcBef>
              <a:spcAft>
                <a:spcPct val="0"/>
              </a:spcAft>
              <a:buNone/>
            </a:pPr>
            <a:r>
              <a:rPr lang="tr-TR" altLang="tr-TR" sz="2600" dirty="0">
                <a:solidFill>
                  <a:srgbClr val="C00000"/>
                </a:solidFill>
                <a:latin typeface="Calibri" panose="020F0502020204030204" pitchFamily="34" charset="0"/>
                <a:cs typeface="Times New Roman" pitchFamily="18" charset="0"/>
              </a:rPr>
              <a:t>c) </a:t>
            </a:r>
            <a:r>
              <a:rPr lang="tr-TR" altLang="tr-TR" sz="2600" dirty="0" smtClean="0">
                <a:solidFill>
                  <a:srgbClr val="C00000"/>
                </a:solidFill>
                <a:latin typeface="Calibri" panose="020F0502020204030204" pitchFamily="34" charset="0"/>
                <a:cs typeface="Times New Roman" pitchFamily="18" charset="0"/>
              </a:rPr>
              <a:t> </a:t>
            </a:r>
            <a:r>
              <a:rPr lang="tr-TR" altLang="tr-TR" sz="2600" dirty="0" smtClean="0">
                <a:solidFill>
                  <a:prstClr val="black"/>
                </a:solidFill>
                <a:latin typeface="Calibri" panose="020F0502020204030204" pitchFamily="34" charset="0"/>
                <a:cs typeface="Times New Roman" pitchFamily="18" charset="0"/>
              </a:rPr>
              <a:t>İşyerindeki </a:t>
            </a:r>
            <a:r>
              <a:rPr lang="tr-TR" altLang="tr-TR" sz="2600" dirty="0">
                <a:solidFill>
                  <a:prstClr val="black"/>
                </a:solidFill>
                <a:latin typeface="Calibri" panose="020F0502020204030204" pitchFamily="34" charset="0"/>
                <a:cs typeface="Times New Roman" pitchFamily="18" charset="0"/>
              </a:rPr>
              <a:t>çalışan temsilcileri.</a:t>
            </a:r>
          </a:p>
          <a:p>
            <a:pPr marL="0" lvl="0" indent="0" algn="just" fontAlgn="base">
              <a:spcBef>
                <a:spcPct val="0"/>
              </a:spcBef>
              <a:spcAft>
                <a:spcPct val="0"/>
              </a:spcAft>
              <a:buNone/>
            </a:pPr>
            <a:r>
              <a:rPr lang="tr-TR" altLang="tr-TR" sz="2600" dirty="0">
                <a:solidFill>
                  <a:srgbClr val="C00000"/>
                </a:solidFill>
                <a:latin typeface="Calibri" panose="020F0502020204030204" pitchFamily="34" charset="0"/>
                <a:cs typeface="Times New Roman" pitchFamily="18" charset="0"/>
              </a:rPr>
              <a:t>ç</a:t>
            </a:r>
            <a:r>
              <a:rPr lang="tr-TR" altLang="tr-TR" sz="2600" dirty="0" smtClean="0">
                <a:solidFill>
                  <a:srgbClr val="C00000"/>
                </a:solidFill>
                <a:latin typeface="Calibri" panose="020F0502020204030204" pitchFamily="34" charset="0"/>
                <a:cs typeface="Times New Roman" pitchFamily="18" charset="0"/>
              </a:rPr>
              <a:t>)  </a:t>
            </a:r>
            <a:r>
              <a:rPr lang="tr-TR" altLang="tr-TR" sz="2600" dirty="0">
                <a:solidFill>
                  <a:prstClr val="black"/>
                </a:solidFill>
                <a:latin typeface="Calibri" panose="020F0502020204030204" pitchFamily="34" charset="0"/>
                <a:cs typeface="Times New Roman" pitchFamily="18" charset="0"/>
              </a:rPr>
              <a:t>İşyerindeki destek elemanları.</a:t>
            </a:r>
          </a:p>
          <a:p>
            <a:pPr marL="0" lvl="0" indent="0" algn="just" fontAlgn="base">
              <a:spcBef>
                <a:spcPct val="0"/>
              </a:spcBef>
              <a:spcAft>
                <a:spcPct val="0"/>
              </a:spcAft>
              <a:buNone/>
            </a:pPr>
            <a:r>
              <a:rPr lang="tr-TR" altLang="tr-TR" sz="2600" dirty="0" smtClean="0">
                <a:solidFill>
                  <a:srgbClr val="C00000"/>
                </a:solidFill>
                <a:latin typeface="Calibri" panose="020F0502020204030204" pitchFamily="34" charset="0"/>
                <a:cs typeface="Times New Roman" pitchFamily="18" charset="0"/>
              </a:rPr>
              <a:t>d) </a:t>
            </a:r>
            <a:r>
              <a:rPr lang="tr-TR" altLang="tr-TR" sz="2600" dirty="0" smtClean="0">
                <a:solidFill>
                  <a:prstClr val="black"/>
                </a:solidFill>
                <a:latin typeface="Calibri" panose="020F0502020204030204" pitchFamily="34" charset="0"/>
                <a:cs typeface="Times New Roman" pitchFamily="18" charset="0"/>
              </a:rPr>
              <a:t>İşyerindeki </a:t>
            </a:r>
            <a:r>
              <a:rPr lang="tr-TR" altLang="tr-TR" sz="2600" dirty="0">
                <a:solidFill>
                  <a:prstClr val="black"/>
                </a:solidFill>
                <a:latin typeface="Calibri" panose="020F0502020204030204" pitchFamily="34" charset="0"/>
                <a:cs typeface="Times New Roman" pitchFamily="18" charset="0"/>
              </a:rPr>
              <a:t>bütün birimleri temsil edecek şekilde belirlenen ve işyerinde yürütülen çalışmalar, mevcut veya muhtemel tehlike </a:t>
            </a:r>
            <a:r>
              <a:rPr lang="tr-TR" altLang="tr-TR" sz="2600" dirty="0" smtClean="0">
                <a:solidFill>
                  <a:prstClr val="black"/>
                </a:solidFill>
                <a:latin typeface="Calibri" panose="020F0502020204030204" pitchFamily="34" charset="0"/>
                <a:cs typeface="Times New Roman" pitchFamily="18" charset="0"/>
              </a:rPr>
              <a:t>kaynakları </a:t>
            </a:r>
            <a:r>
              <a:rPr lang="tr-TR" altLang="tr-TR" sz="2600" dirty="0">
                <a:solidFill>
                  <a:prstClr val="black"/>
                </a:solidFill>
                <a:latin typeface="Calibri" panose="020F0502020204030204" pitchFamily="34" charset="0"/>
                <a:cs typeface="Times New Roman" pitchFamily="18" charset="0"/>
              </a:rPr>
              <a:t>ile riskler konusunda bilgi sahibi </a:t>
            </a:r>
            <a:r>
              <a:rPr lang="tr-TR" altLang="tr-TR" sz="2600" dirty="0" smtClean="0">
                <a:solidFill>
                  <a:prstClr val="black"/>
                </a:solidFill>
                <a:latin typeface="Calibri" panose="020F0502020204030204" pitchFamily="34" charset="0"/>
                <a:cs typeface="Times New Roman" pitchFamily="18" charset="0"/>
              </a:rPr>
              <a:t>çalışanlar.</a:t>
            </a:r>
            <a:endParaRPr lang="tr-TR" sz="2600" dirty="0">
              <a:latin typeface="Calibri" panose="020F0502020204030204" pitchFamily="34" charset="0"/>
            </a:endParaRPr>
          </a:p>
        </p:txBody>
      </p:sp>
    </p:spTree>
    <p:extLst>
      <p:ext uri="{BB962C8B-B14F-4D97-AF65-F5344CB8AC3E}">
        <p14:creationId xmlns:p14="http://schemas.microsoft.com/office/powerpoint/2010/main" xmlns="" val="951455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b="1" dirty="0" smtClean="0"/>
              <a:t>4857 sayılı yeni iş kanunun  77. maddesi; İşverenler; işyerlerinde İş Sağlığı ve Güvenliğinin sağlanması için gerekli her türlü önlemi almak, araç ve gereçleri noksansız bulundurmak, çalışanları karşı karşıya bulundukları riskler, alınması gerekli tedbirler konusunda bilgilendirmek ve işyerinde İSG eğitimlerini vermek zorundadır.</a:t>
            </a:r>
            <a:r>
              <a:rPr lang="tr-TR" dirty="0" smtClean="0"/>
              <a:t/>
            </a:r>
            <a:br>
              <a:rPr lang="tr-TR" dirty="0" smtClean="0"/>
            </a:br>
            <a:r>
              <a:rPr lang="tr-TR" b="1" dirty="0" smtClean="0"/>
              <a:t>     İş Sağlığı ve Güvenliği kurallarına uyulmayan bir işyerinde İSG konusunda alınmayan her tedbir için ayrı ayrı para cezası verilmektedir. Ayrıca ölümle sonuçlanan bir iş kazası meydana geldiği zaman işveren bilerek ve kasti çalışanın ölümüne sebebiyet vermekten ( Taksirli ölüm ) 15 yıl hapis cezası ile cezalandırıyor.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92688"/>
          </a:xfrm>
        </p:spPr>
        <p:txBody>
          <a:bodyPr>
            <a:noAutofit/>
          </a:bodyPr>
          <a:lstStyle/>
          <a:p>
            <a:pPr marL="0" indent="0">
              <a:buNone/>
            </a:pPr>
            <a:r>
              <a:rPr lang="tr-TR" sz="2800" dirty="0">
                <a:solidFill>
                  <a:srgbClr val="FF0000"/>
                </a:solidFill>
                <a:ea typeface="Calibri"/>
                <a:cs typeface="Times New Roman"/>
              </a:rPr>
              <a:t>2014 </a:t>
            </a:r>
            <a:r>
              <a:rPr lang="tr-TR" sz="2800" dirty="0" smtClean="0">
                <a:solidFill>
                  <a:srgbClr val="FF0000"/>
                </a:solidFill>
                <a:ea typeface="Calibri"/>
                <a:cs typeface="Times New Roman"/>
              </a:rPr>
              <a:t>yılından itibaren </a:t>
            </a:r>
            <a:r>
              <a:rPr lang="tr-TR" sz="2800" dirty="0" smtClean="0">
                <a:ea typeface="Calibri"/>
                <a:cs typeface="Times New Roman"/>
              </a:rPr>
              <a:t>;</a:t>
            </a:r>
          </a:p>
          <a:p>
            <a:pPr algn="just">
              <a:buFont typeface="Wingdings" panose="05000000000000000000" pitchFamily="2" charset="2"/>
              <a:buChar char="ü"/>
            </a:pPr>
            <a:r>
              <a:rPr lang="tr-TR" sz="2400" dirty="0" smtClean="0">
                <a:ea typeface="Calibri"/>
                <a:cs typeface="Times New Roman"/>
              </a:rPr>
              <a:t> </a:t>
            </a:r>
            <a:r>
              <a:rPr lang="tr-TR" sz="2400" dirty="0">
                <a:latin typeface="Calibri" panose="020F0502020204030204" pitchFamily="34" charset="0"/>
                <a:ea typeface="Calibri"/>
                <a:cs typeface="Times New Roman"/>
              </a:rPr>
              <a:t>Risk değerlendirmesi yapmayan veya yaptırmayan işyerlerine 3.361 TL ve ayrıca aykırılığın devam ettiği her ay için 5.041 TL, </a:t>
            </a:r>
            <a:endParaRPr lang="tr-TR" sz="2400" dirty="0" smtClean="0">
              <a:latin typeface="Calibri" panose="020F0502020204030204" pitchFamily="34" charset="0"/>
              <a:ea typeface="Calibri"/>
              <a:cs typeface="Times New Roman"/>
            </a:endParaRPr>
          </a:p>
          <a:p>
            <a:pPr algn="just">
              <a:buFont typeface="Wingdings" panose="05000000000000000000" pitchFamily="2" charset="2"/>
              <a:buChar char="ü"/>
            </a:pPr>
            <a:r>
              <a:rPr lang="tr-TR" sz="2400" dirty="0">
                <a:latin typeface="Calibri" panose="020F0502020204030204" pitchFamily="34" charset="0"/>
                <a:ea typeface="Calibri"/>
                <a:cs typeface="Times New Roman"/>
              </a:rPr>
              <a:t>A</a:t>
            </a:r>
            <a:r>
              <a:rPr lang="tr-TR" sz="2400" dirty="0" smtClean="0">
                <a:latin typeface="Calibri" panose="020F0502020204030204" pitchFamily="34" charset="0"/>
                <a:ea typeface="Calibri"/>
                <a:cs typeface="Times New Roman"/>
              </a:rPr>
              <a:t>cil </a:t>
            </a:r>
            <a:r>
              <a:rPr lang="tr-TR" sz="2400" dirty="0">
                <a:latin typeface="Calibri" panose="020F0502020204030204" pitchFamily="34" charset="0"/>
                <a:ea typeface="Calibri"/>
                <a:cs typeface="Times New Roman"/>
              </a:rPr>
              <a:t>durum planlarını hazırlamayan, destek elemanı görevlendirmeyen işyerlerine 1.120 TL, devam ettiği her ay için 1.120 TL</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 </a:t>
            </a:r>
            <a:r>
              <a:rPr lang="tr-TR" sz="2400" dirty="0">
                <a:latin typeface="Calibri" panose="020F0502020204030204" pitchFamily="34" charset="0"/>
                <a:ea typeface="Calibri"/>
                <a:cs typeface="Times New Roman"/>
              </a:rPr>
              <a:t>Çalışanlara eğitim verme yükümlülüğüne uymayan işyerlerine her çalışan için 1.120 TL</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 </a:t>
            </a:r>
            <a:r>
              <a:rPr lang="tr-TR" sz="2400" dirty="0">
                <a:latin typeface="Calibri" panose="020F0502020204030204" pitchFamily="34" charset="0"/>
                <a:ea typeface="Calibri"/>
                <a:cs typeface="Times New Roman"/>
              </a:rPr>
              <a:t>İşyerinin değişik bölümlerindeki riskler ve çalışan sayılarına göre çalışan temsilcileri görevlendirmeyen işyerlerine 1.120 TL</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 </a:t>
            </a:r>
            <a:r>
              <a:rPr lang="tr-TR" sz="2400" dirty="0">
                <a:latin typeface="Calibri" panose="020F0502020204030204" pitchFamily="34" charset="0"/>
                <a:ea typeface="Calibri"/>
                <a:cs typeface="Times New Roman"/>
              </a:rPr>
              <a:t>İş sağlığı ve güvenliği kurulunu oluşturmayan işyerlerine 2.240 TL </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İş kazası ve meslek hastalığını bildirmeyen işyerleri 2.000 TL idari </a:t>
            </a:r>
            <a:r>
              <a:rPr lang="tr-TR" sz="2400" dirty="0">
                <a:latin typeface="Calibri" panose="020F0502020204030204" pitchFamily="34" charset="0"/>
                <a:ea typeface="Calibri"/>
                <a:cs typeface="Times New Roman"/>
              </a:rPr>
              <a:t>para cezası verilecektir</a:t>
            </a:r>
            <a:r>
              <a:rPr lang="tr-TR" sz="2800" dirty="0">
                <a:ea typeface="Calibri"/>
                <a:cs typeface="Times New Roman"/>
              </a:rPr>
              <a:t>.</a:t>
            </a:r>
            <a:endParaRPr lang="tr-TR" sz="2800" dirty="0"/>
          </a:p>
        </p:txBody>
      </p:sp>
    </p:spTree>
    <p:extLst>
      <p:ext uri="{BB962C8B-B14F-4D97-AF65-F5344CB8AC3E}">
        <p14:creationId xmlns:p14="http://schemas.microsoft.com/office/powerpoint/2010/main" xmlns="" val="2752191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pPr marL="0" lvl="0" indent="0">
              <a:buNone/>
            </a:pPr>
            <a:r>
              <a:rPr lang="tr-TR" sz="3600" b="1" noProof="1">
                <a:solidFill>
                  <a:srgbClr val="FF0000"/>
                </a:solidFill>
                <a:effectLst>
                  <a:outerShdw blurRad="50800" dist="50800" dir="5400000" algn="ctr" rotWithShape="0">
                    <a:srgbClr val="FF0066"/>
                  </a:outerShdw>
                </a:effectLst>
                <a:latin typeface="+mj-lt"/>
                <a:cs typeface="Times New Roman" pitchFamily="18" charset="0"/>
              </a:rPr>
              <a:t>6331 İŞ SAĞLIĞI ve GÜVENLİĞİ KANUNU</a:t>
            </a:r>
          </a:p>
          <a:p>
            <a:pPr marL="0" lvl="0" indent="0">
              <a:spcBef>
                <a:spcPts val="600"/>
              </a:spcBef>
              <a:buClr>
                <a:srgbClr val="FE8637"/>
              </a:buClr>
              <a:buSzPct val="70000"/>
              <a:buNone/>
              <a:defRPr/>
            </a:pPr>
            <a:endParaRPr lang="tr-TR" sz="1700" b="1" u="sng" dirty="0" smtClean="0">
              <a:solidFill>
                <a:prstClr val="black"/>
              </a:solidFill>
              <a:latin typeface="Times New Roman" pitchFamily="18" charset="0"/>
              <a:cs typeface="Times New Roman" pitchFamily="18" charset="0"/>
            </a:endParaRPr>
          </a:p>
          <a:p>
            <a:pPr marL="0" lvl="0" indent="0">
              <a:spcBef>
                <a:spcPts val="600"/>
              </a:spcBef>
              <a:buClr>
                <a:srgbClr val="FE8637"/>
              </a:buClr>
              <a:buSzPct val="70000"/>
              <a:buNone/>
              <a:defRPr/>
            </a:pPr>
            <a:r>
              <a:rPr lang="tr-TR" b="1" u="sng" dirty="0" smtClean="0">
                <a:solidFill>
                  <a:srgbClr val="FF0000"/>
                </a:solidFill>
                <a:latin typeface="+mj-lt"/>
                <a:cs typeface="Times New Roman" pitchFamily="18" charset="0"/>
              </a:rPr>
              <a:t>MADDE 11    </a:t>
            </a:r>
            <a:r>
              <a:rPr lang="tr-TR" b="1" dirty="0" smtClean="0">
                <a:solidFill>
                  <a:srgbClr val="00B0F0"/>
                </a:solidFill>
                <a:latin typeface="+mj-lt"/>
                <a:cs typeface="Times New Roman" pitchFamily="18" charset="0"/>
              </a:rPr>
              <a:t>(Acil </a:t>
            </a:r>
            <a:r>
              <a:rPr lang="tr-TR" b="1" dirty="0">
                <a:solidFill>
                  <a:srgbClr val="00B0F0"/>
                </a:solidFill>
                <a:latin typeface="+mj-lt"/>
                <a:cs typeface="Times New Roman" pitchFamily="18" charset="0"/>
              </a:rPr>
              <a:t>Durum </a:t>
            </a:r>
            <a:r>
              <a:rPr lang="tr-TR" b="1" dirty="0" smtClean="0">
                <a:solidFill>
                  <a:srgbClr val="00B0F0"/>
                </a:solidFill>
                <a:latin typeface="+mj-lt"/>
                <a:cs typeface="Times New Roman" pitchFamily="18" charset="0"/>
              </a:rPr>
              <a:t>Planları)</a:t>
            </a:r>
          </a:p>
          <a:p>
            <a:pPr marL="274320" lvl="0" indent="-274320">
              <a:spcBef>
                <a:spcPts val="600"/>
              </a:spcBef>
              <a:buClr>
                <a:srgbClr val="FE8637"/>
              </a:buClr>
              <a:buSzPct val="70000"/>
              <a:buFont typeface="Wingdings"/>
              <a:buChar char=""/>
              <a:defRPr/>
            </a:pPr>
            <a:endParaRPr lang="tr-TR" u="sng" dirty="0">
              <a:solidFill>
                <a:srgbClr val="00B0F0"/>
              </a:solidFill>
              <a:latin typeface="+mj-lt"/>
              <a:cs typeface="Times New Roman" pitchFamily="18" charset="0"/>
            </a:endParaRPr>
          </a:p>
          <a:p>
            <a:pPr marL="274320" lvl="0" indent="-274320">
              <a:spcBef>
                <a:spcPts val="600"/>
              </a:spcBef>
              <a:buClr>
                <a:srgbClr val="FE8637"/>
              </a:buClr>
              <a:buSzPct val="70000"/>
              <a:buNone/>
              <a:defRPr/>
            </a:pPr>
            <a:r>
              <a:rPr lang="tr-TR" sz="2400" b="1" dirty="0">
                <a:solidFill>
                  <a:srgbClr val="FF0000"/>
                </a:solidFill>
                <a:cs typeface="Times New Roman" pitchFamily="18" charset="0"/>
              </a:rPr>
              <a:t>İşveren; </a:t>
            </a:r>
          </a:p>
          <a:p>
            <a:pPr marL="274320" lvl="0" indent="-274320">
              <a:spcBef>
                <a:spcPts val="600"/>
              </a:spcBef>
              <a:buClr>
                <a:srgbClr val="FE8637"/>
              </a:buClr>
              <a:buSzPct val="70000"/>
              <a:defRPr/>
            </a:pPr>
            <a:r>
              <a:rPr lang="tr-TR" sz="2400" dirty="0">
                <a:latin typeface="Calibri" panose="020F0502020204030204" pitchFamily="34" charset="0"/>
                <a:cs typeface="Times New Roman" pitchFamily="18" charset="0"/>
              </a:rPr>
              <a:t>Acil Durum Planları hazırlayacak</a:t>
            </a:r>
            <a:r>
              <a:rPr lang="tr-TR" sz="2400" dirty="0">
                <a:solidFill>
                  <a:srgbClr val="0070C0"/>
                </a:solidFill>
                <a:latin typeface="Calibri" panose="020F0502020204030204" pitchFamily="34" charset="0"/>
                <a:cs typeface="Times New Roman" pitchFamily="18" charset="0"/>
              </a:rPr>
              <a:t>, </a:t>
            </a:r>
          </a:p>
          <a:p>
            <a:pPr marL="274320" lvl="0" indent="-274320">
              <a:spcBef>
                <a:spcPts val="600"/>
              </a:spcBef>
              <a:buClr>
                <a:srgbClr val="FE8637"/>
              </a:buClr>
              <a:buSzPct val="70000"/>
              <a:defRPr/>
            </a:pPr>
            <a:r>
              <a:rPr lang="tr-TR" sz="2400" dirty="0">
                <a:solidFill>
                  <a:prstClr val="black"/>
                </a:solidFill>
                <a:latin typeface="Calibri" panose="020F0502020204030204" pitchFamily="34" charset="0"/>
                <a:cs typeface="Times New Roman" pitchFamily="18" charset="0"/>
              </a:rPr>
              <a:t>Acil durumlarla ilgili eğitimli yeterli sayıda kişinin görevlendirilmesini sağlayacak </a:t>
            </a:r>
          </a:p>
          <a:p>
            <a:pPr lvl="0">
              <a:spcBef>
                <a:spcPts val="600"/>
              </a:spcBef>
              <a:buClr>
                <a:srgbClr val="FE8637"/>
              </a:buClr>
              <a:buSzPct val="70000"/>
              <a:buFont typeface="Wingdings" panose="05000000000000000000" pitchFamily="2" charset="2"/>
              <a:buChar char="ü"/>
              <a:defRPr/>
            </a:pPr>
            <a:r>
              <a:rPr lang="tr-TR" sz="2400" dirty="0">
                <a:solidFill>
                  <a:prstClr val="black"/>
                </a:solidFill>
                <a:latin typeface="Calibri" panose="020F0502020204030204" pitchFamily="34" charset="0"/>
                <a:cs typeface="Times New Roman" pitchFamily="18" charset="0"/>
              </a:rPr>
              <a:t>İlk Yardım ekibi</a:t>
            </a:r>
          </a:p>
          <a:p>
            <a:pPr lvl="0">
              <a:spcBef>
                <a:spcPts val="600"/>
              </a:spcBef>
              <a:buClr>
                <a:srgbClr val="FE8637"/>
              </a:buClr>
              <a:buSzPct val="70000"/>
              <a:buFont typeface="Wingdings" panose="05000000000000000000" pitchFamily="2" charset="2"/>
              <a:buChar char="ü"/>
              <a:defRPr/>
            </a:pPr>
            <a:r>
              <a:rPr lang="tr-TR" sz="2400" dirty="0">
                <a:solidFill>
                  <a:prstClr val="black"/>
                </a:solidFill>
                <a:latin typeface="Calibri" panose="020F0502020204030204" pitchFamily="34" charset="0"/>
                <a:cs typeface="Times New Roman" pitchFamily="18" charset="0"/>
              </a:rPr>
              <a:t>Kurtarma ekibi</a:t>
            </a:r>
          </a:p>
          <a:p>
            <a:pPr lvl="0">
              <a:spcBef>
                <a:spcPts val="600"/>
              </a:spcBef>
              <a:buClr>
                <a:srgbClr val="FE8637"/>
              </a:buClr>
              <a:buSzPct val="70000"/>
              <a:buFont typeface="Wingdings" panose="05000000000000000000" pitchFamily="2" charset="2"/>
              <a:buChar char="ü"/>
              <a:defRPr/>
            </a:pPr>
            <a:r>
              <a:rPr lang="tr-TR" sz="2400" dirty="0">
                <a:solidFill>
                  <a:prstClr val="black"/>
                </a:solidFill>
                <a:latin typeface="Calibri" panose="020F0502020204030204" pitchFamily="34" charset="0"/>
                <a:cs typeface="Times New Roman" pitchFamily="18" charset="0"/>
              </a:rPr>
              <a:t>Söndürme ekibi</a:t>
            </a:r>
          </a:p>
          <a:p>
            <a:pPr marL="0" indent="0">
              <a:buNone/>
            </a:pPr>
            <a:endParaRPr lang="tr-TR" dirty="0">
              <a:latin typeface="Calibri" panose="020F0502020204030204" pitchFamily="34" charset="0"/>
            </a:endParaRPr>
          </a:p>
        </p:txBody>
      </p:sp>
    </p:spTree>
    <p:extLst>
      <p:ext uri="{BB962C8B-B14F-4D97-AF65-F5344CB8AC3E}">
        <p14:creationId xmlns:p14="http://schemas.microsoft.com/office/powerpoint/2010/main" xmlns="" val="1779396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FF0000"/>
                </a:solidFill>
              </a:rPr>
              <a:t>İŞYERLERİNDE ACİL DURUMLAR HAKKINDA YÖNETMELİK</a:t>
            </a:r>
            <a:endParaRPr lang="tr-TR" b="1" dirty="0">
              <a:solidFill>
                <a:srgbClr val="FF0000"/>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64841" y="1484784"/>
            <a:ext cx="9056262" cy="5373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normAutofit/>
          </a:bodyPr>
          <a:lstStyle/>
          <a:p>
            <a:pPr marL="0" lvl="0" indent="0">
              <a:buNone/>
            </a:pPr>
            <a:r>
              <a:rPr lang="tr-TR" sz="2500" b="1" cap="small" noProof="1" smtClean="0">
                <a:solidFill>
                  <a:srgbClr val="FF0000"/>
                </a:solidFill>
                <a:effectLst>
                  <a:outerShdw blurRad="50800" dist="50800" dir="5400000" algn="ctr" rotWithShape="0">
                    <a:srgbClr val="FF0066"/>
                  </a:outerShdw>
                </a:effectLst>
                <a:latin typeface="Times New Roman" pitchFamily="18" charset="0"/>
                <a:cs typeface="Times New Roman" pitchFamily="18" charset="0"/>
              </a:rPr>
              <a:t> </a:t>
            </a:r>
            <a:r>
              <a:rPr lang="tr-TR" sz="4000" b="1" cap="small" noProof="1" smtClean="0">
                <a:solidFill>
                  <a:srgbClr val="FF0000"/>
                </a:solidFill>
                <a:effectLst>
                  <a:outerShdw blurRad="50800" dist="50800" dir="5400000" algn="ctr" rotWithShape="0">
                    <a:srgbClr val="FF0066"/>
                  </a:outerShdw>
                </a:effectLst>
                <a:latin typeface="Times New Roman" pitchFamily="18" charset="0"/>
                <a:cs typeface="Times New Roman" pitchFamily="18" charset="0"/>
              </a:rPr>
              <a:t>6331 </a:t>
            </a:r>
            <a:r>
              <a:rPr lang="tr-TR" sz="4000" b="1" cap="small" noProof="1">
                <a:solidFill>
                  <a:srgbClr val="FF0000"/>
                </a:solidFill>
                <a:effectLst>
                  <a:outerShdw blurRad="50800" dist="50800" dir="5400000" algn="ctr" rotWithShape="0">
                    <a:srgbClr val="FF0066"/>
                  </a:outerShdw>
                </a:effectLst>
                <a:latin typeface="Times New Roman" pitchFamily="18" charset="0"/>
                <a:cs typeface="Times New Roman" pitchFamily="18" charset="0"/>
              </a:rPr>
              <a:t>SAYILI İŞ SAĞLIĞI ve GÜVENLİĞİ KANUNU</a:t>
            </a:r>
          </a:p>
          <a:p>
            <a:pPr marL="0" lvl="0" indent="0">
              <a:buNone/>
            </a:pPr>
            <a:endParaRPr lang="tr-TR" sz="2500" b="1" cap="small" noProof="1">
              <a:solidFill>
                <a:srgbClr val="FF0000"/>
              </a:solidFill>
              <a:effectLst>
                <a:outerShdw blurRad="50800" dist="50800" dir="5400000" algn="ctr" rotWithShape="0">
                  <a:srgbClr val="FF0066"/>
                </a:outerShdw>
              </a:effectLst>
              <a:latin typeface="Times New Roman" pitchFamily="18" charset="0"/>
              <a:cs typeface="Times New Roman" pitchFamily="18" charset="0"/>
            </a:endParaRPr>
          </a:p>
          <a:p>
            <a:pPr marL="0" lvl="0" indent="0">
              <a:buNone/>
            </a:pPr>
            <a:r>
              <a:rPr lang="tr-TR" sz="2800" dirty="0" smtClean="0">
                <a:solidFill>
                  <a:prstClr val="black"/>
                </a:solidFill>
                <a:latin typeface="Calibri" panose="020F0502020204030204" pitchFamily="34" charset="0"/>
              </a:rPr>
              <a:t>Ülkemizde </a:t>
            </a:r>
            <a:r>
              <a:rPr lang="tr-TR" sz="2800" dirty="0">
                <a:solidFill>
                  <a:prstClr val="black"/>
                </a:solidFill>
                <a:latin typeface="Calibri" panose="020F0502020204030204" pitchFamily="34" charset="0"/>
              </a:rPr>
              <a:t>6331 Sayılı İş Sağlığı ve Güvenliği Kanunu 20/06/2012 tarihinde TBMM’nde kabul edilmiştir.</a:t>
            </a:r>
          </a:p>
          <a:p>
            <a:pPr marL="0" lvl="0" indent="0">
              <a:buNone/>
            </a:pPr>
            <a:endParaRPr lang="tr-TR" sz="2800" dirty="0">
              <a:solidFill>
                <a:prstClr val="black"/>
              </a:solidFill>
              <a:latin typeface="Calibri" panose="020F0502020204030204" pitchFamily="34" charset="0"/>
            </a:endParaRPr>
          </a:p>
          <a:p>
            <a:pPr lvl="0" algn="just">
              <a:buFont typeface="Wingdings" panose="05000000000000000000" pitchFamily="2" charset="2"/>
              <a:buChar char="ü"/>
            </a:pPr>
            <a:r>
              <a:rPr lang="tr-TR" sz="2800" dirty="0">
                <a:solidFill>
                  <a:prstClr val="black"/>
                </a:solidFill>
                <a:latin typeface="Calibri" panose="020F0502020204030204" pitchFamily="34" charset="0"/>
              </a:rPr>
              <a:t>30/06/2012 tarihinde Resmi Gazetede yayımlanarak (kademeli olarak) yürürlüğe girmiştir.</a:t>
            </a:r>
          </a:p>
          <a:p>
            <a:pPr lvl="0">
              <a:buFont typeface="Wingdings" panose="05000000000000000000" pitchFamily="2" charset="2"/>
              <a:buChar char="ü"/>
            </a:pPr>
            <a:endParaRPr lang="tr-TR" sz="2800" dirty="0">
              <a:solidFill>
                <a:prstClr val="black"/>
              </a:solidFill>
            </a:endParaRPr>
          </a:p>
          <a:p>
            <a:pPr marL="0" indent="0">
              <a:buNone/>
            </a:pPr>
            <a:endParaRPr lang="tr-TR" dirty="0"/>
          </a:p>
        </p:txBody>
      </p:sp>
    </p:spTree>
    <p:extLst>
      <p:ext uri="{BB962C8B-B14F-4D97-AF65-F5344CB8AC3E}">
        <p14:creationId xmlns:p14="http://schemas.microsoft.com/office/powerpoint/2010/main" xmlns="" val="17480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336704"/>
          </a:xfrm>
        </p:spPr>
        <p:txBody>
          <a:bodyPr>
            <a:noAutofit/>
          </a:bodyPr>
          <a:lstStyle/>
          <a:p>
            <a:pPr marL="0" indent="0">
              <a:buNone/>
              <a:defRPr/>
            </a:pPr>
            <a:r>
              <a:rPr lang="tr-TR" sz="3600" b="1" cap="small" noProof="1">
                <a:solidFill>
                  <a:srgbClr val="FF0000"/>
                </a:solidFill>
                <a:effectLst>
                  <a:outerShdw blurRad="38100" dist="38100" dir="2700000" algn="tl">
                    <a:srgbClr val="FF0066">
                      <a:alpha val="43000"/>
                    </a:srgbClr>
                  </a:outerShdw>
                </a:effectLst>
                <a:latin typeface="+mj-lt"/>
                <a:ea typeface="+mj-ea"/>
                <a:cs typeface="Times New Roman" pitchFamily="18" charset="0"/>
              </a:rPr>
              <a:t>6331 İŞ SAĞLIĞI ve GÜVENLİĞİ </a:t>
            </a:r>
            <a:r>
              <a:rPr lang="tr-TR" sz="3600" b="1" cap="small" noProof="1" smtClean="0">
                <a:solidFill>
                  <a:srgbClr val="FF0000"/>
                </a:solidFill>
                <a:effectLst>
                  <a:outerShdw blurRad="38100" dist="38100" dir="2700000" algn="tl">
                    <a:srgbClr val="FF0066">
                      <a:alpha val="43000"/>
                    </a:srgbClr>
                  </a:outerShdw>
                </a:effectLst>
                <a:latin typeface="+mj-lt"/>
                <a:ea typeface="+mj-ea"/>
                <a:cs typeface="Times New Roman" pitchFamily="18" charset="0"/>
              </a:rPr>
              <a:t>KANUNU</a:t>
            </a:r>
            <a:endParaRPr lang="tr-TR" sz="3600" b="1" cap="small" noProof="1" smtClean="0">
              <a:solidFill>
                <a:srgbClr val="FF0000"/>
              </a:solidFill>
              <a:effectLst>
                <a:outerShdw blurRad="38100" dist="38100" dir="2700000" algn="tl">
                  <a:srgbClr val="000000">
                    <a:alpha val="43137"/>
                  </a:srgbClr>
                </a:outerShdw>
              </a:effectLst>
              <a:latin typeface="+mj-lt"/>
              <a:ea typeface="+mj-ea"/>
              <a:cs typeface="Times New Roman" pitchFamily="18" charset="0"/>
            </a:endParaRPr>
          </a:p>
          <a:p>
            <a:pPr marL="0" indent="0">
              <a:buNone/>
              <a:defRPr/>
            </a:pPr>
            <a:endParaRPr lang="tr-TR" sz="2800" b="1" u="sng" dirty="0" smtClean="0">
              <a:solidFill>
                <a:srgbClr val="FF0000"/>
              </a:solidFill>
              <a:latin typeface="+mj-lt"/>
              <a:cs typeface="Times New Roman" pitchFamily="18" charset="0"/>
            </a:endParaRPr>
          </a:p>
          <a:p>
            <a:pPr marL="0" indent="0">
              <a:buNone/>
              <a:defRPr/>
            </a:pPr>
            <a:r>
              <a:rPr lang="tr-TR" b="1" u="sng" dirty="0" smtClean="0">
                <a:solidFill>
                  <a:srgbClr val="FF0000"/>
                </a:solidFill>
                <a:latin typeface="+mj-lt"/>
                <a:cs typeface="Times New Roman" pitchFamily="18" charset="0"/>
              </a:rPr>
              <a:t>MADDE </a:t>
            </a:r>
            <a:r>
              <a:rPr lang="tr-TR" b="1" u="sng" dirty="0">
                <a:solidFill>
                  <a:srgbClr val="FF0000"/>
                </a:solidFill>
                <a:latin typeface="+mj-lt"/>
                <a:cs typeface="Times New Roman" pitchFamily="18" charset="0"/>
              </a:rPr>
              <a:t>17</a:t>
            </a:r>
            <a:r>
              <a:rPr lang="tr-TR" b="1" dirty="0">
                <a:solidFill>
                  <a:srgbClr val="FF0000"/>
                </a:solidFill>
                <a:latin typeface="+mj-lt"/>
                <a:cs typeface="Times New Roman" pitchFamily="18" charset="0"/>
              </a:rPr>
              <a:t> </a:t>
            </a:r>
            <a:r>
              <a:rPr lang="tr-TR" b="1" dirty="0">
                <a:solidFill>
                  <a:srgbClr val="00B0F0"/>
                </a:solidFill>
                <a:latin typeface="+mj-lt"/>
                <a:cs typeface="Times New Roman" pitchFamily="18" charset="0"/>
              </a:rPr>
              <a:t>(Çalışanların Eğitimi) </a:t>
            </a:r>
          </a:p>
          <a:p>
            <a:pPr marL="274320" indent="-274320" algn="just">
              <a:buNone/>
              <a:defRPr/>
            </a:pP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274320" indent="-274320" algn="just">
              <a:buNone/>
              <a:defRPr/>
            </a:pPr>
            <a:r>
              <a:rPr lang="tr-TR" sz="2000" dirty="0" smtClean="0">
                <a:latin typeface="Times New Roman" pitchFamily="18" charset="0"/>
                <a:cs typeface="Times New Roman" pitchFamily="18" charset="0"/>
              </a:rPr>
              <a:t> </a:t>
            </a:r>
            <a:r>
              <a:rPr lang="tr-TR" sz="2400" dirty="0" smtClean="0">
                <a:latin typeface="Calibri" panose="020F0502020204030204" pitchFamily="34" charset="0"/>
                <a:cs typeface="Times New Roman" pitchFamily="18" charset="0"/>
              </a:rPr>
              <a:t>İşveren, çalışanların iş sağlığı ve güvenliği eğitimlerini almasını sağlar. </a:t>
            </a:r>
          </a:p>
          <a:p>
            <a:pPr algn="just">
              <a:buFont typeface="Wingdings" panose="05000000000000000000" pitchFamily="2" charset="2"/>
              <a:buChar char="ü"/>
              <a:defRPr/>
            </a:pPr>
            <a:r>
              <a:rPr lang="tr-TR" sz="2400" dirty="0" smtClean="0">
                <a:latin typeface="Calibri" panose="020F0502020204030204" pitchFamily="34" charset="0"/>
                <a:cs typeface="Times New Roman" pitchFamily="18" charset="0"/>
              </a:rPr>
              <a:t>    Bu eğitim özellikle; işe </a:t>
            </a:r>
            <a:r>
              <a:rPr lang="tr-TR" sz="2400" dirty="0" smtClean="0">
                <a:solidFill>
                  <a:srgbClr val="FF0000"/>
                </a:solidFill>
                <a:latin typeface="Calibri" panose="020F0502020204030204" pitchFamily="34" charset="0"/>
                <a:cs typeface="Times New Roman" pitchFamily="18" charset="0"/>
              </a:rPr>
              <a:t>başlamadan önce</a:t>
            </a:r>
            <a:r>
              <a:rPr lang="tr-TR" sz="2400" dirty="0" smtClean="0">
                <a:latin typeface="Calibri" panose="020F0502020204030204" pitchFamily="34" charset="0"/>
                <a:cs typeface="Times New Roman" pitchFamily="18" charset="0"/>
              </a:rPr>
              <a:t>, </a:t>
            </a:r>
            <a:r>
              <a:rPr lang="tr-TR" sz="2400" dirty="0" smtClean="0">
                <a:solidFill>
                  <a:srgbClr val="FF0000"/>
                </a:solidFill>
                <a:latin typeface="Calibri" panose="020F0502020204030204" pitchFamily="34" charset="0"/>
                <a:cs typeface="Times New Roman" pitchFamily="18" charset="0"/>
              </a:rPr>
              <a:t>çalışma yeri veya iş değişikliğinde</a:t>
            </a:r>
            <a:r>
              <a:rPr lang="tr-TR" sz="2400" dirty="0" smtClean="0">
                <a:latin typeface="Calibri" panose="020F0502020204030204" pitchFamily="34" charset="0"/>
                <a:cs typeface="Times New Roman" pitchFamily="18" charset="0"/>
              </a:rPr>
              <a:t>, </a:t>
            </a:r>
            <a:r>
              <a:rPr lang="tr-TR" sz="2400" dirty="0" smtClean="0">
                <a:solidFill>
                  <a:srgbClr val="FF0000"/>
                </a:solidFill>
                <a:latin typeface="Calibri" panose="020F0502020204030204" pitchFamily="34" charset="0"/>
                <a:cs typeface="Times New Roman" pitchFamily="18" charset="0"/>
              </a:rPr>
              <a:t>iş</a:t>
            </a:r>
            <a:r>
              <a:rPr lang="tr-TR" sz="2400" dirty="0" smtClean="0">
                <a:latin typeface="Calibri" panose="020F0502020204030204" pitchFamily="34" charset="0"/>
                <a:cs typeface="Times New Roman" pitchFamily="18" charset="0"/>
              </a:rPr>
              <a:t> </a:t>
            </a:r>
            <a:r>
              <a:rPr lang="tr-TR" sz="2400" dirty="0" smtClean="0">
                <a:solidFill>
                  <a:srgbClr val="FF0000"/>
                </a:solidFill>
                <a:latin typeface="Calibri" panose="020F0502020204030204" pitchFamily="34" charset="0"/>
                <a:cs typeface="Times New Roman" pitchFamily="18" charset="0"/>
              </a:rPr>
              <a:t>ekipmanının değişmesi </a:t>
            </a:r>
            <a:r>
              <a:rPr lang="tr-TR" sz="2400" dirty="0" smtClean="0">
                <a:latin typeface="Calibri" panose="020F0502020204030204" pitchFamily="34" charset="0"/>
                <a:cs typeface="Times New Roman" pitchFamily="18" charset="0"/>
              </a:rPr>
              <a:t>hâlinde veya yeni teknoloji uygulanması hâlinde verilir. </a:t>
            </a:r>
          </a:p>
          <a:p>
            <a:pPr algn="just">
              <a:buFont typeface="Wingdings" panose="05000000000000000000" pitchFamily="2" charset="2"/>
              <a:buChar char="ü"/>
              <a:defRPr/>
            </a:pPr>
            <a:r>
              <a:rPr lang="tr-TR" sz="2400" dirty="0" smtClean="0">
                <a:latin typeface="Calibri" panose="020F0502020204030204" pitchFamily="34" charset="0"/>
                <a:cs typeface="Times New Roman" pitchFamily="18" charset="0"/>
              </a:rPr>
              <a:t>    </a:t>
            </a:r>
            <a:r>
              <a:rPr lang="tr-TR" sz="2400" dirty="0">
                <a:latin typeface="Calibri" panose="020F0502020204030204" pitchFamily="34" charset="0"/>
                <a:cs typeface="Times New Roman" pitchFamily="18" charset="0"/>
              </a:rPr>
              <a:t>Eğitimler, değişen ve ortaya çıkan yeni risklere uygun olarak yenilenir, gerektiğinde ve düzenli aralıklarla tekrarlanır. (Bu eğitimler belgelenir ve çalışanın dosyasında saklanır.)</a:t>
            </a:r>
          </a:p>
          <a:p>
            <a:pPr algn="just">
              <a:buFont typeface="Wingdings" panose="05000000000000000000" pitchFamily="2" charset="2"/>
              <a:buChar char="ü"/>
              <a:defRPr/>
            </a:pPr>
            <a:endParaRPr lang="tr-TR" dirty="0">
              <a:latin typeface="Calibri" panose="020F0502020204030204" pitchFamily="34" charset="0"/>
              <a:cs typeface="Times New Roman" pitchFamily="18" charset="0"/>
            </a:endParaRPr>
          </a:p>
          <a:p>
            <a:pPr marL="0" indent="0" algn="just">
              <a:buNone/>
            </a:pPr>
            <a:endParaRPr lang="tr-TR" dirty="0">
              <a:latin typeface="Calibri" panose="020F0502020204030204" pitchFamily="34" charset="0"/>
            </a:endParaRPr>
          </a:p>
        </p:txBody>
      </p:sp>
    </p:spTree>
    <p:extLst>
      <p:ext uri="{BB962C8B-B14F-4D97-AF65-F5344CB8AC3E}">
        <p14:creationId xmlns:p14="http://schemas.microsoft.com/office/powerpoint/2010/main" xmlns="" val="1079536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91264" cy="5649491"/>
          </a:xfrm>
          <a:ln>
            <a:noFill/>
          </a:ln>
        </p:spPr>
        <p:txBody>
          <a:bodyPr/>
          <a:lstStyle/>
          <a:p>
            <a:pPr marL="0" indent="0">
              <a:buNone/>
            </a:pPr>
            <a:r>
              <a:rPr lang="tr-TR" altLang="tr-TR" sz="3600" b="1" dirty="0">
                <a:solidFill>
                  <a:srgbClr val="FF0000"/>
                </a:solidFill>
                <a:latin typeface="+mj-lt"/>
                <a:cs typeface="Times New Roman" pitchFamily="18" charset="0"/>
              </a:rPr>
              <a:t>6331 İŞ SAĞLIĞI ve GÜVENLİĞİ </a:t>
            </a:r>
            <a:r>
              <a:rPr lang="tr-TR" altLang="tr-TR" sz="3600" b="1" dirty="0" smtClean="0">
                <a:solidFill>
                  <a:srgbClr val="FF0000"/>
                </a:solidFill>
                <a:latin typeface="+mj-lt"/>
                <a:cs typeface="Times New Roman" pitchFamily="18" charset="0"/>
              </a:rPr>
              <a:t>KANUNU</a:t>
            </a:r>
          </a:p>
          <a:p>
            <a:pPr marL="0" indent="0">
              <a:buNone/>
            </a:pPr>
            <a:endParaRPr lang="tr-TR" altLang="tr-TR" b="1" u="sng" dirty="0" smtClean="0">
              <a:solidFill>
                <a:srgbClr val="FF0000"/>
              </a:solidFill>
              <a:latin typeface="+mj-lt"/>
              <a:cs typeface="Times New Roman" pitchFamily="18" charset="0"/>
            </a:endParaRPr>
          </a:p>
          <a:p>
            <a:pPr marL="0" indent="0">
              <a:buNone/>
            </a:pPr>
            <a:r>
              <a:rPr lang="tr-TR" altLang="tr-TR" b="1" u="sng" dirty="0" smtClean="0">
                <a:solidFill>
                  <a:srgbClr val="FF0000"/>
                </a:solidFill>
                <a:latin typeface="+mj-lt"/>
                <a:cs typeface="Times New Roman" pitchFamily="18" charset="0"/>
              </a:rPr>
              <a:t>MADDE </a:t>
            </a:r>
            <a:r>
              <a:rPr lang="tr-TR" altLang="tr-TR" b="1" u="sng" dirty="0">
                <a:solidFill>
                  <a:srgbClr val="FF0000"/>
                </a:solidFill>
                <a:latin typeface="+mj-lt"/>
                <a:cs typeface="Times New Roman" pitchFamily="18" charset="0"/>
              </a:rPr>
              <a:t>20 </a:t>
            </a:r>
            <a:r>
              <a:rPr lang="tr-TR" altLang="tr-TR" b="1" dirty="0">
                <a:solidFill>
                  <a:srgbClr val="00B0F0"/>
                </a:solidFill>
                <a:latin typeface="+mj-lt"/>
                <a:cs typeface="Times New Roman" pitchFamily="18" charset="0"/>
              </a:rPr>
              <a:t>(Çalışan Temsilcisi) </a:t>
            </a:r>
            <a:endParaRPr lang="tr-TR" altLang="tr-TR" b="1" dirty="0" smtClean="0">
              <a:solidFill>
                <a:srgbClr val="00B0F0"/>
              </a:solidFill>
              <a:latin typeface="+mj-lt"/>
              <a:cs typeface="Times New Roman" pitchFamily="18" charset="0"/>
            </a:endParaRPr>
          </a:p>
          <a:p>
            <a:pPr marL="0" indent="0">
              <a:buNone/>
            </a:pPr>
            <a:endParaRPr lang="tr-TR" altLang="tr-TR" b="1" dirty="0">
              <a:solidFill>
                <a:srgbClr val="00B0F0"/>
              </a:solidFill>
              <a:latin typeface="+mj-lt"/>
              <a:cs typeface="Times New Roman" pitchFamily="18" charset="0"/>
            </a:endParaRPr>
          </a:p>
          <a:p>
            <a:pPr algn="just">
              <a:buNone/>
            </a:pPr>
            <a:r>
              <a:rPr lang="tr-TR" altLang="tr-TR" b="1" dirty="0">
                <a:latin typeface="Times New Roman" pitchFamily="18" charset="0"/>
                <a:cs typeface="Times New Roman" pitchFamily="18" charset="0"/>
              </a:rPr>
              <a:t>  </a:t>
            </a:r>
            <a:r>
              <a:rPr lang="tr-TR" altLang="tr-TR" dirty="0">
                <a:cs typeface="Times New Roman" pitchFamily="18" charset="0"/>
              </a:rPr>
              <a:t>(</a:t>
            </a:r>
            <a:r>
              <a:rPr lang="tr-TR" altLang="tr-TR" sz="2400" dirty="0">
                <a:cs typeface="Times New Roman" pitchFamily="18" charset="0"/>
              </a:rPr>
              <a:t>1) </a:t>
            </a:r>
            <a:r>
              <a:rPr lang="tr-TR" altLang="tr-TR" sz="2400" dirty="0">
                <a:latin typeface="Calibri" panose="020F0502020204030204" pitchFamily="34" charset="0"/>
                <a:cs typeface="Times New Roman" pitchFamily="18" charset="0"/>
              </a:rPr>
              <a:t>İşveren; işyerinin değişik bölümlerindeki riskler ve çalışan sayılarını göz önünde bulundurarak dengeli dağılıma özen göstermek kaydıyla, </a:t>
            </a:r>
            <a:r>
              <a:rPr lang="tr-TR" altLang="tr-TR" sz="2400" dirty="0">
                <a:solidFill>
                  <a:srgbClr val="FF0000"/>
                </a:solidFill>
                <a:latin typeface="Calibri" panose="020F0502020204030204" pitchFamily="34" charset="0"/>
                <a:cs typeface="Times New Roman" pitchFamily="18" charset="0"/>
              </a:rPr>
              <a:t>çalışanlar arasında yapılacak seçim </a:t>
            </a:r>
            <a:r>
              <a:rPr lang="tr-TR" altLang="tr-TR" sz="2400" dirty="0">
                <a:latin typeface="Calibri" panose="020F0502020204030204" pitchFamily="34" charset="0"/>
                <a:cs typeface="Times New Roman" pitchFamily="18" charset="0"/>
              </a:rPr>
              <a:t>veya seçimle belirlenemediği durumda </a:t>
            </a:r>
            <a:r>
              <a:rPr lang="tr-TR" altLang="tr-TR" sz="2400" dirty="0">
                <a:solidFill>
                  <a:srgbClr val="FF0000"/>
                </a:solidFill>
                <a:latin typeface="Calibri" panose="020F0502020204030204" pitchFamily="34" charset="0"/>
                <a:cs typeface="Times New Roman" pitchFamily="18" charset="0"/>
              </a:rPr>
              <a:t>atama yoluyla</a:t>
            </a:r>
            <a:r>
              <a:rPr lang="tr-TR" altLang="tr-TR" sz="2400" dirty="0">
                <a:latin typeface="Calibri" panose="020F0502020204030204" pitchFamily="34" charset="0"/>
                <a:cs typeface="Times New Roman" pitchFamily="18" charset="0"/>
              </a:rPr>
              <a:t>, belirtilen sayılarda </a:t>
            </a:r>
            <a:r>
              <a:rPr lang="tr-TR" altLang="tr-TR" sz="2400" dirty="0">
                <a:solidFill>
                  <a:srgbClr val="FF0000"/>
                </a:solidFill>
                <a:latin typeface="Calibri" panose="020F0502020204030204" pitchFamily="34" charset="0"/>
                <a:cs typeface="Times New Roman" pitchFamily="18" charset="0"/>
              </a:rPr>
              <a:t>çalışan temsilcisini </a:t>
            </a:r>
            <a:r>
              <a:rPr lang="tr-TR" altLang="tr-TR" sz="2400" dirty="0" smtClean="0">
                <a:latin typeface="Calibri" panose="020F0502020204030204" pitchFamily="34" charset="0"/>
                <a:cs typeface="Times New Roman" pitchFamily="18" charset="0"/>
              </a:rPr>
              <a:t>görevlendirir</a:t>
            </a:r>
            <a:r>
              <a:rPr lang="tr-TR" altLang="tr-TR" dirty="0" smtClean="0">
                <a:cs typeface="Times New Roman" pitchFamily="18" charset="0"/>
              </a:rPr>
              <a:t>.</a:t>
            </a:r>
            <a:endParaRPr lang="tr-TR" dirty="0"/>
          </a:p>
        </p:txBody>
      </p:sp>
    </p:spTree>
    <p:extLst>
      <p:ext uri="{BB962C8B-B14F-4D97-AF65-F5344CB8AC3E}">
        <p14:creationId xmlns:p14="http://schemas.microsoft.com/office/powerpoint/2010/main" xmlns="" val="669971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Autofit/>
          </a:bodyPr>
          <a:lstStyle/>
          <a:p>
            <a:pPr marL="0" indent="0">
              <a:buNone/>
            </a:pPr>
            <a:endParaRPr lang="tr-TR" sz="2400" dirty="0" smtClean="0">
              <a:latin typeface="Calibri" panose="020F0502020204030204" pitchFamily="34" charset="0"/>
            </a:endParaRPr>
          </a:p>
          <a:p>
            <a:pPr marL="0" indent="0">
              <a:buNone/>
            </a:pPr>
            <a:r>
              <a:rPr lang="tr-TR" sz="2400" dirty="0" smtClean="0">
                <a:latin typeface="Calibri" panose="020F0502020204030204" pitchFamily="34" charset="0"/>
              </a:rPr>
              <a:t>İşyerinde </a:t>
            </a:r>
            <a:r>
              <a:rPr lang="tr-TR" sz="2400" dirty="0">
                <a:latin typeface="Calibri" panose="020F0502020204030204" pitchFamily="34" charset="0"/>
              </a:rPr>
              <a:t>görevlendirilecek çalışan temsilcisi sayısı aşağıdaki şekilde belirlenir</a:t>
            </a:r>
            <a:r>
              <a:rPr lang="tr-TR" sz="2400" dirty="0" smtClean="0">
                <a:latin typeface="Calibri" panose="020F0502020204030204" pitchFamily="34" charset="0"/>
              </a:rPr>
              <a:t>:</a:t>
            </a:r>
            <a:endParaRPr lang="tr-TR" sz="2400"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İki ile elli </a:t>
            </a:r>
            <a:r>
              <a:rPr lang="tr-TR" sz="2400" dirty="0">
                <a:latin typeface="Calibri" panose="020F0502020204030204" pitchFamily="34" charset="0"/>
              </a:rPr>
              <a:t>arasında çalışanı bulunan işyerlerinde </a:t>
            </a:r>
            <a:r>
              <a:rPr lang="tr-TR" sz="2400" u="sng" dirty="0" smtClean="0">
                <a:latin typeface="Calibri" panose="020F0502020204030204" pitchFamily="34" charset="0"/>
              </a:rPr>
              <a:t>bir</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Elli bir ile yüz </a:t>
            </a:r>
            <a:r>
              <a:rPr lang="tr-TR" sz="2400" dirty="0">
                <a:latin typeface="Calibri" panose="020F0502020204030204" pitchFamily="34" charset="0"/>
              </a:rPr>
              <a:t>arasında çalışanı bulunan işyerlerinde </a:t>
            </a:r>
            <a:r>
              <a:rPr lang="tr-TR" sz="2400" u="sng" dirty="0">
                <a:latin typeface="Calibri" panose="020F0502020204030204" pitchFamily="34" charset="0"/>
              </a:rPr>
              <a:t>iki</a:t>
            </a:r>
            <a:r>
              <a:rPr lang="tr-TR" sz="2400" u="sng" dirty="0" smtClean="0">
                <a:latin typeface="Calibri" panose="020F0502020204030204" pitchFamily="34" charset="0"/>
              </a:rPr>
              <a:t>.</a:t>
            </a: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Yüz bir ile beş yüz </a:t>
            </a:r>
            <a:r>
              <a:rPr lang="tr-TR" sz="2400" dirty="0">
                <a:latin typeface="Calibri" panose="020F0502020204030204" pitchFamily="34" charset="0"/>
              </a:rPr>
              <a:t>arasında çalışanı bulunan işyerlerinde </a:t>
            </a:r>
            <a:r>
              <a:rPr lang="tr-TR" sz="2400" u="sng" dirty="0">
                <a:latin typeface="Calibri" panose="020F0502020204030204" pitchFamily="34" charset="0"/>
              </a:rPr>
              <a:t>üç</a:t>
            </a:r>
            <a:r>
              <a:rPr lang="tr-TR" sz="2400" u="sng" dirty="0" smtClean="0">
                <a:latin typeface="Calibri" panose="020F0502020204030204" pitchFamily="34" charset="0"/>
              </a:rPr>
              <a:t>.</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solidFill>
                  <a:srgbClr val="FF0000"/>
                </a:solidFill>
                <a:latin typeface="Calibri" panose="020F0502020204030204" pitchFamily="34" charset="0"/>
              </a:rPr>
              <a:t>Beş </a:t>
            </a:r>
            <a:r>
              <a:rPr lang="tr-TR" sz="2400" dirty="0">
                <a:solidFill>
                  <a:srgbClr val="FF0000"/>
                </a:solidFill>
                <a:latin typeface="Calibri" panose="020F0502020204030204" pitchFamily="34" charset="0"/>
              </a:rPr>
              <a:t>yüz bir ile bin </a:t>
            </a:r>
            <a:r>
              <a:rPr lang="tr-TR" sz="2400" dirty="0">
                <a:latin typeface="Calibri" panose="020F0502020204030204" pitchFamily="34" charset="0"/>
              </a:rPr>
              <a:t>arasında çalışanı bulunan işyerlerinde </a:t>
            </a:r>
            <a:r>
              <a:rPr lang="tr-TR" sz="2400" u="sng" dirty="0">
                <a:latin typeface="Calibri" panose="020F0502020204030204" pitchFamily="34" charset="0"/>
              </a:rPr>
              <a:t>dört</a:t>
            </a:r>
            <a:r>
              <a:rPr lang="tr-TR" sz="2400" u="sng" dirty="0" smtClean="0">
                <a:latin typeface="Calibri" panose="020F0502020204030204" pitchFamily="34" charset="0"/>
              </a:rPr>
              <a:t>.</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Bin bir ile iki bin</a:t>
            </a:r>
            <a:r>
              <a:rPr lang="tr-TR" sz="2400" dirty="0">
                <a:latin typeface="Calibri" panose="020F0502020204030204" pitchFamily="34" charset="0"/>
              </a:rPr>
              <a:t> arasında çalışanı bulunan işyerlerinde </a:t>
            </a:r>
            <a:r>
              <a:rPr lang="tr-TR" sz="2400" u="sng" dirty="0">
                <a:latin typeface="Calibri" panose="020F0502020204030204" pitchFamily="34" charset="0"/>
              </a:rPr>
              <a:t>beş</a:t>
            </a:r>
            <a:r>
              <a:rPr lang="tr-TR" sz="2400" u="sng" dirty="0" smtClean="0">
                <a:latin typeface="Calibri" panose="020F0502020204030204" pitchFamily="34" charset="0"/>
              </a:rPr>
              <a:t>.</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İki bin bir ve üzeri </a:t>
            </a:r>
            <a:r>
              <a:rPr lang="tr-TR" sz="2400" dirty="0">
                <a:latin typeface="Calibri" panose="020F0502020204030204" pitchFamily="34" charset="0"/>
              </a:rPr>
              <a:t>çalışanı bulunan işyerlerinde </a:t>
            </a:r>
            <a:r>
              <a:rPr lang="tr-TR" sz="2400" u="sng" dirty="0">
                <a:latin typeface="Calibri" panose="020F0502020204030204" pitchFamily="34" charset="0"/>
              </a:rPr>
              <a:t>altı</a:t>
            </a:r>
            <a:r>
              <a:rPr lang="tr-TR" sz="2400" u="sng" dirty="0" smtClean="0">
                <a:latin typeface="Calibri" panose="020F0502020204030204" pitchFamily="34" charset="0"/>
              </a:rPr>
              <a:t>.</a:t>
            </a:r>
          </a:p>
          <a:p>
            <a:pPr marL="0" indent="0">
              <a:buNone/>
            </a:pPr>
            <a:r>
              <a:rPr lang="tr-TR" sz="2400" dirty="0" smtClean="0">
                <a:latin typeface="Calibri" panose="020F0502020204030204" pitchFamily="34" charset="0"/>
              </a:rPr>
              <a:t>(İş </a:t>
            </a:r>
            <a:r>
              <a:rPr lang="tr-TR" sz="2400" dirty="0">
                <a:latin typeface="Calibri" panose="020F0502020204030204" pitchFamily="34" charset="0"/>
              </a:rPr>
              <a:t>Sağlığı ve Güvenliği İle İlgili Çalışan Temsilcisinin Nitelikleri ve Seçilme Usul ve Esaslarına İlişkin </a:t>
            </a:r>
            <a:r>
              <a:rPr lang="tr-TR" sz="2400" dirty="0" smtClean="0">
                <a:latin typeface="Calibri" panose="020F0502020204030204" pitchFamily="34" charset="0"/>
              </a:rPr>
              <a:t>Tebliğ)</a:t>
            </a:r>
            <a:endParaRPr lang="tr-TR" sz="2400" dirty="0">
              <a:latin typeface="Calibri" panose="020F0502020204030204" pitchFamily="34" charset="0"/>
            </a:endParaRPr>
          </a:p>
          <a:p>
            <a:pPr marL="0" indent="0">
              <a:buNone/>
            </a:pPr>
            <a:endParaRPr lang="tr-TR" sz="2400" dirty="0">
              <a:latin typeface="Calibri" panose="020F0502020204030204" pitchFamily="34" charset="0"/>
            </a:endParaRPr>
          </a:p>
        </p:txBody>
      </p:sp>
    </p:spTree>
    <p:extLst>
      <p:ext uri="{BB962C8B-B14F-4D97-AF65-F5344CB8AC3E}">
        <p14:creationId xmlns:p14="http://schemas.microsoft.com/office/powerpoint/2010/main" xmlns="" val="2228445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7920880" cy="5637240"/>
          </a:xfrm>
        </p:spPr>
        <p:txBody>
          <a:bodyPr/>
          <a:lstStyle/>
          <a:p>
            <a:pPr marL="0" indent="0">
              <a:buNone/>
              <a:defRPr/>
            </a:pPr>
            <a:r>
              <a:rPr lang="tr-TR" sz="2000" b="1" u="sng" dirty="0">
                <a:solidFill>
                  <a:srgbClr val="FF0000"/>
                </a:solidFill>
                <a:cs typeface="Times New Roman" pitchFamily="18" charset="0"/>
              </a:rPr>
              <a:t>MADDE 14 : </a:t>
            </a:r>
            <a:r>
              <a:rPr lang="tr-TR" sz="2000" b="1" u="sng" dirty="0">
                <a:solidFill>
                  <a:srgbClr val="00B0F0"/>
                </a:solidFill>
                <a:cs typeface="Times New Roman" pitchFamily="18" charset="0"/>
              </a:rPr>
              <a:t>(</a:t>
            </a:r>
            <a:r>
              <a:rPr lang="tr-TR" sz="2000" b="1" dirty="0">
                <a:solidFill>
                  <a:srgbClr val="00B0F0"/>
                </a:solidFill>
                <a:cs typeface="Times New Roman" pitchFamily="18" charset="0"/>
              </a:rPr>
              <a:t>İş kazası ve meslek hastalıklarının kayıt ve bildirimi)</a:t>
            </a:r>
            <a:r>
              <a:rPr lang="tr-TR" altLang="tr-TR" b="1" dirty="0">
                <a:solidFill>
                  <a:srgbClr val="00B0F0"/>
                </a:solidFill>
                <a:cs typeface="Times New Roman" pitchFamily="18" charset="0"/>
              </a:rPr>
              <a:t> </a:t>
            </a:r>
            <a:endParaRPr lang="tr-TR" sz="2000" b="1" u="sng" dirty="0">
              <a:cs typeface="Times New Roman" pitchFamily="18" charset="0"/>
            </a:endParaRPr>
          </a:p>
          <a:p>
            <a:pPr>
              <a:buNone/>
              <a:defRPr/>
            </a:pPr>
            <a:r>
              <a:rPr lang="tr-TR" dirty="0">
                <a:solidFill>
                  <a:srgbClr val="FF0000"/>
                </a:solidFill>
                <a:latin typeface="Calibri" panose="020F0502020204030204" pitchFamily="34" charset="0"/>
                <a:cs typeface="Times New Roman" pitchFamily="18" charset="0"/>
              </a:rPr>
              <a:t>İşveren;</a:t>
            </a:r>
          </a:p>
          <a:p>
            <a:pPr marL="0" indent="0" algn="just">
              <a:buNone/>
              <a:defRPr/>
            </a:pPr>
            <a:r>
              <a:rPr lang="tr-TR" u="sng" dirty="0">
                <a:latin typeface="Calibri" panose="020F0502020204030204" pitchFamily="34" charset="0"/>
                <a:cs typeface="Times New Roman" pitchFamily="18" charset="0"/>
              </a:rPr>
              <a:t>İş kazalarını </a:t>
            </a:r>
            <a:r>
              <a:rPr lang="tr-TR" dirty="0">
                <a:latin typeface="Calibri" panose="020F0502020204030204" pitchFamily="34" charset="0"/>
                <a:cs typeface="Times New Roman" pitchFamily="18" charset="0"/>
              </a:rPr>
              <a:t>kazadan sonraki </a:t>
            </a:r>
            <a:r>
              <a:rPr lang="tr-TR" u="sng"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itchFamily="18" charset="0"/>
              </a:rPr>
              <a:t>üç iş günü </a:t>
            </a:r>
            <a:r>
              <a:rPr lang="tr-TR" dirty="0">
                <a:latin typeface="Calibri" panose="020F0502020204030204" pitchFamily="34" charset="0"/>
                <a:cs typeface="Times New Roman" pitchFamily="18" charset="0"/>
              </a:rPr>
              <a:t>içinde. </a:t>
            </a:r>
          </a:p>
          <a:p>
            <a:pPr algn="just">
              <a:defRPr/>
            </a:pPr>
            <a:endParaRPr lang="tr-TR" dirty="0">
              <a:latin typeface="Calibri" panose="020F0502020204030204" pitchFamily="34" charset="0"/>
              <a:cs typeface="Times New Roman" pitchFamily="18" charset="0"/>
            </a:endParaRPr>
          </a:p>
          <a:p>
            <a:pPr marL="0" indent="0" algn="just">
              <a:buNone/>
              <a:defRPr/>
            </a:pPr>
            <a:r>
              <a:rPr lang="tr-TR" dirty="0">
                <a:latin typeface="Calibri" panose="020F0502020204030204" pitchFamily="34" charset="0"/>
                <a:cs typeface="Times New Roman" pitchFamily="18" charset="0"/>
              </a:rPr>
              <a:t>Sağlık hizmeti sunucuları veya işyeri hekimi tarafından kendisine bildirilen </a:t>
            </a:r>
            <a:r>
              <a:rPr lang="tr-TR" u="sng" dirty="0">
                <a:latin typeface="Calibri" panose="020F0502020204030204" pitchFamily="34" charset="0"/>
                <a:cs typeface="Times New Roman" pitchFamily="18" charset="0"/>
              </a:rPr>
              <a:t>meslek hastalıklarını</a:t>
            </a:r>
            <a:r>
              <a:rPr lang="tr-TR" dirty="0">
                <a:latin typeface="Calibri" panose="020F0502020204030204" pitchFamily="34" charset="0"/>
                <a:cs typeface="Times New Roman" pitchFamily="18" charset="0"/>
              </a:rPr>
              <a:t>, öğrendiği tarihten itibaren </a:t>
            </a:r>
            <a:r>
              <a:rPr lang="tr-TR" u="sng"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itchFamily="18" charset="0"/>
              </a:rPr>
              <a:t>üç iş günü</a:t>
            </a:r>
            <a:r>
              <a:rPr lang="tr-TR" dirty="0">
                <a:latin typeface="Calibri" panose="020F0502020204030204" pitchFamily="34" charset="0"/>
                <a:cs typeface="Times New Roman" pitchFamily="18" charset="0"/>
              </a:rPr>
              <a:t> içinde Sosyal Güvenlik Kurumuna bildirimde bulunur.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xmlns="" val="225527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556792"/>
            <a:ext cx="8686800" cy="4525963"/>
          </a:xfrm>
        </p:spPr>
        <p:txBody>
          <a:bodyPr/>
          <a:lstStyle/>
          <a:p>
            <a:pPr>
              <a:buNone/>
            </a:pPr>
            <a:r>
              <a:rPr lang="tr-TR" dirty="0" smtClean="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2555776" y="3645024"/>
            <a:ext cx="4078577" cy="1956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idx="1"/>
          </p:nvPr>
        </p:nvSpPr>
        <p:spPr>
          <a:xfrm>
            <a:off x="500034" y="142852"/>
            <a:ext cx="7467600" cy="1543048"/>
          </a:xfrm>
        </p:spPr>
        <p:txBody>
          <a:bodyPr>
            <a:normAutofit/>
          </a:bodyPr>
          <a:lstStyle/>
          <a:p>
            <a:pPr algn="ctr"/>
            <a:r>
              <a:rPr lang="tr-TR" sz="3200" dirty="0" smtClean="0">
                <a:solidFill>
                  <a:srgbClr val="FF0000"/>
                </a:solidFill>
              </a:rPr>
              <a:t>Kamu ve özel sektör gözetmeksizin tüm çalışanlar kanun kapsamına alındı.</a:t>
            </a:r>
          </a:p>
        </p:txBody>
      </p:sp>
      <p:sp>
        <p:nvSpPr>
          <p:cNvPr id="5" name="Text Box 3"/>
          <p:cNvSpPr txBox="1">
            <a:spLocks noChangeArrowheads="1"/>
          </p:cNvSpPr>
          <p:nvPr/>
        </p:nvSpPr>
        <p:spPr bwMode="auto">
          <a:xfrm>
            <a:off x="357158" y="2357430"/>
            <a:ext cx="7991475" cy="3386138"/>
          </a:xfrm>
          <a:prstGeom prst="rect">
            <a:avLst/>
          </a:prstGeom>
          <a:noFill/>
          <a:ln w="9525">
            <a:noFill/>
            <a:miter lim="800000"/>
            <a:headEnd/>
            <a:tailEnd/>
          </a:ln>
        </p:spPr>
        <p:txBody>
          <a:bodyPr>
            <a:spAutoFit/>
          </a:bodyPr>
          <a:lstStyle/>
          <a:p>
            <a:pPr algn="r"/>
            <a:r>
              <a:rPr lang="tr-TR" b="1" i="1" dirty="0">
                <a:solidFill>
                  <a:srgbClr val="013A81"/>
                </a:solidFill>
              </a:rPr>
              <a:t>Kapsam:</a:t>
            </a:r>
            <a:r>
              <a:rPr lang="tr-TR" b="1" dirty="0">
                <a:solidFill>
                  <a:srgbClr val="013A81"/>
                </a:solidFill>
              </a:rPr>
              <a:t> </a:t>
            </a:r>
          </a:p>
          <a:p>
            <a:pPr algn="r"/>
            <a:r>
              <a:rPr lang="tr-TR" b="1" dirty="0">
                <a:solidFill>
                  <a:srgbClr val="013A81"/>
                </a:solidFill>
              </a:rPr>
              <a:t>Sayı sınırı olmaksızın,</a:t>
            </a:r>
          </a:p>
          <a:p>
            <a:pPr algn="r"/>
            <a:r>
              <a:rPr lang="tr-TR" b="1" dirty="0">
                <a:solidFill>
                  <a:srgbClr val="013A81"/>
                </a:solidFill>
              </a:rPr>
              <a:t>Memur, işçi, işveren, çırak, stajyer tüm çalışanlar,</a:t>
            </a:r>
          </a:p>
          <a:p>
            <a:pPr algn="r"/>
            <a:r>
              <a:rPr lang="tr-TR" b="1" dirty="0">
                <a:solidFill>
                  <a:srgbClr val="013A81"/>
                </a:solidFill>
              </a:rPr>
              <a:t>Kamu ve özel sektöre ait bütün işler ve işyerleri,</a:t>
            </a:r>
          </a:p>
          <a:p>
            <a:pPr algn="r"/>
            <a:r>
              <a:rPr lang="tr-TR" b="1" dirty="0">
                <a:solidFill>
                  <a:srgbClr val="013A81"/>
                </a:solidFill>
              </a:rPr>
              <a:t>Tarım vb. dahil tüm işkolları</a:t>
            </a:r>
          </a:p>
          <a:p>
            <a:pPr algn="r"/>
            <a:endParaRPr lang="tr-TR" b="1" dirty="0">
              <a:solidFill>
                <a:srgbClr val="013A81"/>
              </a:solidFill>
            </a:endParaRPr>
          </a:p>
          <a:p>
            <a:pPr algn="r"/>
            <a:r>
              <a:rPr lang="tr-TR" b="1" i="1" dirty="0">
                <a:solidFill>
                  <a:srgbClr val="013A81"/>
                </a:solidFill>
              </a:rPr>
              <a:t>İstisna:</a:t>
            </a:r>
          </a:p>
          <a:p>
            <a:pPr algn="r"/>
            <a:r>
              <a:rPr lang="tr-TR" b="1" dirty="0">
                <a:solidFill>
                  <a:srgbClr val="013A81"/>
                </a:solidFill>
              </a:rPr>
              <a:t>TSK, emniyet, afet müdahale ekipleri, ev hizmetleri, kendi nam ve hesabına tek başına çalışanlar</a:t>
            </a:r>
          </a:p>
          <a:p>
            <a:pPr algn="r"/>
            <a:endParaRPr lang="tr-TR" b="1" dirty="0">
              <a:solidFill>
                <a:srgbClr val="013A81"/>
              </a:solidFill>
            </a:endParaRPr>
          </a:p>
          <a:p>
            <a:pPr>
              <a:spcBef>
                <a:spcPct val="50000"/>
              </a:spcBef>
            </a:pPr>
            <a:endParaRPr lang="tr-TR" sz="2400" b="1" dirty="0"/>
          </a:p>
        </p:txBody>
      </p:sp>
      <p:pic>
        <p:nvPicPr>
          <p:cNvPr id="6" name="Picture 4"/>
          <p:cNvPicPr>
            <a:picLocks noChangeAspect="1" noChangeArrowheads="1"/>
          </p:cNvPicPr>
          <p:nvPr/>
        </p:nvPicPr>
        <p:blipFill>
          <a:blip r:embed="rId3" cstate="print"/>
          <a:srcRect/>
          <a:stretch>
            <a:fillRect/>
          </a:stretch>
        </p:blipFill>
        <p:spPr bwMode="auto">
          <a:xfrm>
            <a:off x="1763713" y="5084763"/>
            <a:ext cx="7056437" cy="17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16624"/>
          </a:xfrm>
        </p:spPr>
        <p:txBody>
          <a:bodyPr>
            <a:normAutofit fontScale="25000" lnSpcReduction="20000"/>
          </a:bodyPr>
          <a:lstStyle/>
          <a:p>
            <a:pPr marL="0" lvl="0" indent="0" algn="just">
              <a:buNone/>
            </a:pPr>
            <a:r>
              <a:rPr lang="tr-TR" sz="11200" dirty="0" smtClean="0">
                <a:solidFill>
                  <a:prstClr val="black"/>
                </a:solidFill>
                <a:latin typeface="Calibri" panose="020F0502020204030204" pitchFamily="34" charset="0"/>
              </a:rPr>
              <a:t>Yürürlük tarihleri;</a:t>
            </a:r>
          </a:p>
          <a:p>
            <a:pPr marL="0" lvl="0" indent="0" algn="just">
              <a:buNone/>
            </a:pPr>
            <a:r>
              <a:rPr lang="tr-TR" sz="11200" dirty="0" smtClean="0">
                <a:solidFill>
                  <a:prstClr val="black"/>
                </a:solidFill>
                <a:latin typeface="Calibri" panose="020F0502020204030204" pitchFamily="34" charset="0"/>
              </a:rPr>
              <a:t>a</a:t>
            </a:r>
            <a:r>
              <a:rPr lang="tr-TR" sz="11200" dirty="0">
                <a:solidFill>
                  <a:prstClr val="black"/>
                </a:solidFill>
                <a:latin typeface="Calibri" panose="020F0502020204030204" pitchFamily="34" charset="0"/>
              </a:rPr>
              <a:t>) </a:t>
            </a:r>
            <a:r>
              <a:rPr lang="tr-TR" sz="11200" dirty="0" smtClean="0">
                <a:solidFill>
                  <a:prstClr val="black"/>
                </a:solidFill>
                <a:latin typeface="Calibri" panose="020F0502020204030204" pitchFamily="34" charset="0"/>
              </a:rPr>
              <a:t>6</a:t>
            </a:r>
            <a:r>
              <a:rPr lang="tr-TR" sz="11200" dirty="0">
                <a:solidFill>
                  <a:prstClr val="black"/>
                </a:solidFill>
                <a:latin typeface="Calibri" panose="020F0502020204030204" pitchFamily="34" charset="0"/>
              </a:rPr>
              <a:t>. 7. 8. </a:t>
            </a:r>
            <a:r>
              <a:rPr lang="tr-TR" sz="11200" b="1" dirty="0">
                <a:solidFill>
                  <a:srgbClr val="FF0000"/>
                </a:solidFill>
                <a:latin typeface="Calibri" panose="020F0502020204030204" pitchFamily="34" charset="0"/>
              </a:rPr>
              <a:t>İşyeri Hekimi Ve İş Güvenliği </a:t>
            </a:r>
            <a:r>
              <a:rPr lang="tr-TR" sz="11200" b="1" dirty="0" smtClean="0">
                <a:solidFill>
                  <a:srgbClr val="FF0000"/>
                </a:solidFill>
                <a:latin typeface="Calibri" panose="020F0502020204030204" pitchFamily="34" charset="0"/>
              </a:rPr>
              <a:t>Uzmanları </a:t>
            </a:r>
            <a:r>
              <a:rPr lang="tr-TR" sz="11200" dirty="0" smtClean="0">
                <a:solidFill>
                  <a:prstClr val="black"/>
                </a:solidFill>
                <a:latin typeface="Calibri" panose="020F0502020204030204" pitchFamily="34" charset="0"/>
              </a:rPr>
              <a:t>ilgili maddeleri aşağıda belirtilen tarihlerde yürürlüğe girmiştir;</a:t>
            </a:r>
            <a:endParaRPr lang="tr-TR" sz="11200" dirty="0">
              <a:solidFill>
                <a:prstClr val="black"/>
              </a:solidFill>
              <a:latin typeface="Calibri" panose="020F0502020204030204" pitchFamily="34" charset="0"/>
            </a:endParaRPr>
          </a:p>
          <a:p>
            <a:pPr marL="0" lvl="0" indent="0" algn="just">
              <a:buNone/>
            </a:pPr>
            <a:r>
              <a:rPr lang="tr-TR" sz="11200" dirty="0">
                <a:solidFill>
                  <a:prstClr val="black"/>
                </a:solidFill>
                <a:latin typeface="Calibri" panose="020F0502020204030204" pitchFamily="34" charset="0"/>
              </a:rPr>
              <a:t>1) 4857 sayılı İş Kanununun mülga 81 inci maddesi kapsamında çalışanlar hariç kamu kurumları ile 50’den az çalışanı olan ve az tehlikeli sınıfta yer alan işyerleri için </a:t>
            </a:r>
            <a:r>
              <a:rPr lang="tr-TR" sz="11200" b="1" u="sng" dirty="0">
                <a:solidFill>
                  <a:srgbClr val="FF0000"/>
                </a:solidFill>
                <a:latin typeface="Calibri" panose="020F0502020204030204" pitchFamily="34" charset="0"/>
              </a:rPr>
              <a:t>1/7/2016 tarihinde</a:t>
            </a:r>
            <a:r>
              <a:rPr lang="tr-TR" sz="11200" dirty="0" smtClean="0">
                <a:solidFill>
                  <a:prstClr val="black"/>
                </a:solidFill>
                <a:latin typeface="Calibri" panose="020F0502020204030204" pitchFamily="34" charset="0"/>
              </a:rPr>
              <a:t>,  </a:t>
            </a:r>
            <a:endParaRPr lang="tr-TR" sz="11200" dirty="0">
              <a:solidFill>
                <a:prstClr val="black"/>
              </a:solidFill>
              <a:latin typeface="Calibri" panose="020F0502020204030204" pitchFamily="34" charset="0"/>
            </a:endParaRPr>
          </a:p>
          <a:p>
            <a:pPr marL="0" lvl="0" indent="0" algn="just">
              <a:buNone/>
            </a:pPr>
            <a:endParaRPr lang="tr-TR" sz="11200" dirty="0">
              <a:solidFill>
                <a:prstClr val="black"/>
              </a:solidFill>
              <a:latin typeface="Calibri" panose="020F0502020204030204" pitchFamily="34" charset="0"/>
            </a:endParaRPr>
          </a:p>
          <a:p>
            <a:pPr marL="0" lvl="0" indent="0" algn="just">
              <a:buNone/>
            </a:pPr>
            <a:r>
              <a:rPr lang="tr-TR" sz="11200" dirty="0">
                <a:solidFill>
                  <a:prstClr val="black"/>
                </a:solidFill>
                <a:latin typeface="Calibri" panose="020F0502020204030204" pitchFamily="34" charset="0"/>
              </a:rPr>
              <a:t>2) </a:t>
            </a:r>
            <a:r>
              <a:rPr lang="tr-TR" sz="11200" b="1" dirty="0">
                <a:solidFill>
                  <a:prstClr val="black"/>
                </a:solidFill>
                <a:latin typeface="Calibri" panose="020F0502020204030204" pitchFamily="34" charset="0"/>
              </a:rPr>
              <a:t>50’den az çalışanı olan tehlikeli ve çok tehlikeli</a:t>
            </a:r>
            <a:r>
              <a:rPr lang="tr-TR" sz="11200" dirty="0">
                <a:solidFill>
                  <a:prstClr val="black"/>
                </a:solidFill>
                <a:latin typeface="Calibri" panose="020F0502020204030204" pitchFamily="34" charset="0"/>
              </a:rPr>
              <a:t> sınıfta yer alan işyerleri için </a:t>
            </a:r>
            <a:r>
              <a:rPr lang="tr-TR" sz="11200" b="1" dirty="0">
                <a:solidFill>
                  <a:prstClr val="black"/>
                </a:solidFill>
                <a:latin typeface="Calibri" panose="020F0502020204030204" pitchFamily="34" charset="0"/>
              </a:rPr>
              <a:t>1/1/2014 </a:t>
            </a:r>
            <a:r>
              <a:rPr lang="tr-TR" sz="11200" dirty="0">
                <a:solidFill>
                  <a:prstClr val="black"/>
                </a:solidFill>
                <a:latin typeface="Calibri" panose="020F0502020204030204" pitchFamily="34" charset="0"/>
              </a:rPr>
              <a:t>tarihinde,</a:t>
            </a:r>
          </a:p>
          <a:p>
            <a:pPr marL="0" lvl="0" indent="0" algn="just">
              <a:buNone/>
            </a:pPr>
            <a:endParaRPr lang="tr-TR" sz="11200" dirty="0">
              <a:solidFill>
                <a:prstClr val="black"/>
              </a:solidFill>
              <a:latin typeface="Calibri" panose="020F0502020204030204" pitchFamily="34" charset="0"/>
            </a:endParaRPr>
          </a:p>
          <a:p>
            <a:pPr marL="0" lvl="0" indent="0" algn="just">
              <a:buNone/>
            </a:pPr>
            <a:r>
              <a:rPr lang="tr-TR" sz="11200" dirty="0">
                <a:solidFill>
                  <a:prstClr val="black"/>
                </a:solidFill>
                <a:latin typeface="Calibri" panose="020F0502020204030204" pitchFamily="34" charset="0"/>
              </a:rPr>
              <a:t>3) Diğer işyerleri için yayımı tarihinden itibaren altı ay sonra</a:t>
            </a:r>
            <a:r>
              <a:rPr lang="tr-TR" sz="11200" dirty="0" smtClean="0">
                <a:solidFill>
                  <a:prstClr val="black"/>
                </a:solidFill>
                <a:latin typeface="Calibri" panose="020F0502020204030204" pitchFamily="34" charset="0"/>
              </a:rPr>
              <a:t>”</a:t>
            </a:r>
          </a:p>
          <a:p>
            <a:pPr marL="0" lvl="0" indent="0" algn="just">
              <a:buNone/>
            </a:pPr>
            <a:endParaRPr lang="tr-TR" sz="11200" dirty="0" smtClean="0">
              <a:solidFill>
                <a:prstClr val="black"/>
              </a:solidFill>
            </a:endParaRPr>
          </a:p>
          <a:p>
            <a:pPr marL="0" lvl="0" indent="0" algn="just">
              <a:buNone/>
            </a:pPr>
            <a:r>
              <a:rPr lang="tr-TR" sz="8600" dirty="0" smtClean="0">
                <a:solidFill>
                  <a:prstClr val="black"/>
                </a:solidFill>
              </a:rPr>
              <a:t>   </a:t>
            </a:r>
            <a:endParaRPr lang="tr-TR" sz="8600" dirty="0">
              <a:solidFill>
                <a:prstClr val="black"/>
              </a:solidFill>
            </a:endParaRPr>
          </a:p>
          <a:p>
            <a:pPr marL="0" lvl="0" indent="0" algn="just">
              <a:buNone/>
            </a:pPr>
            <a:endParaRPr lang="tr-TR" sz="3000" dirty="0">
              <a:solidFill>
                <a:prstClr val="black"/>
              </a:solidFill>
            </a:endParaRPr>
          </a:p>
          <a:p>
            <a:pPr marL="0" indent="0">
              <a:buNone/>
            </a:pPr>
            <a:endParaRPr lang="tr-TR" dirty="0"/>
          </a:p>
        </p:txBody>
      </p:sp>
    </p:spTree>
    <p:extLst>
      <p:ext uri="{BB962C8B-B14F-4D97-AF65-F5344CB8AC3E}">
        <p14:creationId xmlns:p14="http://schemas.microsoft.com/office/powerpoint/2010/main" xmlns="" val="315765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İş güvenliği uzmanlarının görevleri</a:t>
            </a:r>
            <a:endParaRPr lang="tr-TR" dirty="0"/>
          </a:p>
        </p:txBody>
      </p:sp>
      <p:sp>
        <p:nvSpPr>
          <p:cNvPr id="3" name="2 İçerik Yer Tutucusu"/>
          <p:cNvSpPr>
            <a:spLocks noGrp="1"/>
          </p:cNvSpPr>
          <p:nvPr>
            <p:ph idx="1"/>
          </p:nvPr>
        </p:nvSpPr>
        <p:spPr/>
        <p:txBody>
          <a:bodyPr/>
          <a:lstStyle/>
          <a:p>
            <a:r>
              <a:rPr lang="tr-TR" dirty="0" smtClean="0"/>
              <a:t>a) Rehberlik;</a:t>
            </a:r>
          </a:p>
          <a:p>
            <a:r>
              <a:rPr lang="tr-TR" dirty="0" smtClean="0"/>
              <a:t>b) Risk değerlendirmesi;</a:t>
            </a:r>
          </a:p>
          <a:p>
            <a:r>
              <a:rPr lang="tr-TR" dirty="0" smtClean="0"/>
              <a:t>c) Çalışma ortamı gözetimi;</a:t>
            </a:r>
          </a:p>
          <a:p>
            <a:r>
              <a:rPr lang="tr-TR" dirty="0" smtClean="0"/>
              <a:t>ç) Eğitim, bilgilendirme ve kayıt;</a:t>
            </a:r>
          </a:p>
          <a:p>
            <a:r>
              <a:rPr lang="tr-TR" dirty="0" smtClean="0"/>
              <a:t>d) İlgili birimlerle işbirliği;</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İş güvenliği uzmanlarının yetkileri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r>
              <a:rPr lang="tr-TR" dirty="0" smtClean="0"/>
              <a:t>İşverene yazılı olarak bildirilen iş sağlığı ve güvenliğiyle ilgili alınması gereken tedbirlerden hayati tehlike arz edenlerin</a:t>
            </a:r>
            <a:r>
              <a:rPr lang="tr-TR" dirty="0" smtClean="0">
                <a:solidFill>
                  <a:srgbClr val="FF0000"/>
                </a:solidFill>
              </a:rPr>
              <a:t>, </a:t>
            </a:r>
            <a:r>
              <a:rPr lang="tr-TR" b="1" dirty="0" smtClean="0">
                <a:solidFill>
                  <a:srgbClr val="FF0000"/>
                </a:solidFill>
              </a:rPr>
              <a:t>iş güvenliği uzmanı tarafından belirlenecek makul bir süre içinde işveren tarafından yerine getirilmemesi hâlinde</a:t>
            </a:r>
            <a:r>
              <a:rPr lang="tr-TR" dirty="0" smtClean="0"/>
              <a:t>, bu hususu işyerinin bağlı bulunduğu </a:t>
            </a:r>
            <a:r>
              <a:rPr lang="tr-TR" dirty="0" smtClean="0">
                <a:solidFill>
                  <a:srgbClr val="C00000"/>
                </a:solidFill>
              </a:rPr>
              <a:t>çalışma ve iş kurumu il müdürlüğüne bildirmek.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İş güvenliği uzmanlarının yetkileri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lnSpcReduction="10000"/>
          </a:bodyPr>
          <a:lstStyle/>
          <a:p>
            <a:r>
              <a:rPr lang="tr-TR" dirty="0" smtClean="0"/>
              <a:t>b) İşyerinde belirlediği hayati tehlikenin ciddi ve önlenemez olması ve bu hususun acil müdahale gerektirmesi halinde işin durdurulması için işverene başvurmak</a:t>
            </a:r>
          </a:p>
          <a:p>
            <a:r>
              <a:rPr lang="tr-TR" dirty="0" smtClean="0"/>
              <a:t>Tam süreli iş sözleşmesi ile görevlendirilen iş güvenliği uzmanları, çalıştıkları işyeri ile ilgili mesleki gelişmelerini sağlamaya yönelik eğitim, seminer ve panel gibi organizasyonlara katılma hakkına sahiptir. </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Times New Roman" pitchFamily="18" charset="0"/>
                <a:cs typeface="Times New Roman" pitchFamily="18" charset="0"/>
              </a:rPr>
              <a:t>İş güvenliği uzmanı olmasa </a:t>
            </a:r>
            <a:r>
              <a:rPr lang="tr-TR" b="1" dirty="0" err="1" smtClean="0">
                <a:solidFill>
                  <a:srgbClr val="FF0000"/>
                </a:solidFill>
                <a:latin typeface="Times New Roman" pitchFamily="18" charset="0"/>
                <a:cs typeface="Times New Roman" pitchFamily="18" charset="0"/>
              </a:rPr>
              <a:t>dahİ</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b="1" dirty="0" smtClean="0"/>
              <a:t>Tüm kurumlar; </a:t>
            </a:r>
          </a:p>
          <a:p>
            <a:r>
              <a:rPr lang="tr-TR" b="1" dirty="0" smtClean="0"/>
              <a:t>Risk Değerlendirmesi</a:t>
            </a:r>
          </a:p>
          <a:p>
            <a:r>
              <a:rPr lang="tr-TR" b="1" dirty="0" smtClean="0"/>
              <a:t>Acil durum Planı</a:t>
            </a:r>
          </a:p>
          <a:p>
            <a:r>
              <a:rPr lang="tr-TR" b="1" dirty="0" smtClean="0"/>
              <a:t>Eğitim – (çalıştıkları kurumun özelliklerine göre)</a:t>
            </a:r>
          </a:p>
          <a:p>
            <a:pPr>
              <a:buNone/>
            </a:pPr>
            <a:endParaRPr lang="tr-TR" b="1" dirty="0" smtClean="0"/>
          </a:p>
          <a:p>
            <a:pPr>
              <a:buNone/>
            </a:pPr>
            <a:r>
              <a:rPr lang="tr-TR" b="1" u="sng" dirty="0" smtClean="0">
                <a:solidFill>
                  <a:srgbClr val="FF0000"/>
                </a:solidFill>
              </a:rPr>
              <a:t>Yapmak  zorundalar</a:t>
            </a:r>
            <a:r>
              <a:rPr lang="tr-TR" b="1" u="sng" dirty="0" smtClean="0"/>
              <a:t>…</a:t>
            </a:r>
          </a:p>
          <a:p>
            <a:pPr>
              <a:buNone/>
            </a:pPr>
            <a:endParaRPr lang="tr-T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214282" y="571480"/>
            <a:ext cx="8229600" cy="1143000"/>
          </a:xfrm>
        </p:spPr>
        <p:txBody>
          <a:bodyPr>
            <a:normAutofit fontScale="90000"/>
          </a:bodyPr>
          <a:lstStyle/>
          <a:p>
            <a:r>
              <a:rPr lang="tr-TR" dirty="0" smtClean="0"/>
              <a:t>İşyerleri, yapılan işin niteliğine göre tehlike sınıflarına ayrılıyor. </a:t>
            </a:r>
          </a:p>
        </p:txBody>
      </p:sp>
      <p:graphicFrame>
        <p:nvGraphicFramePr>
          <p:cNvPr id="5" name="Diyagram 6"/>
          <p:cNvGraphicFramePr/>
          <p:nvPr/>
        </p:nvGraphicFramePr>
        <p:xfrm>
          <a:off x="909334" y="2351067"/>
          <a:ext cx="5942321" cy="1432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7"/>
          <p:cNvGraphicFramePr/>
          <p:nvPr/>
        </p:nvGraphicFramePr>
        <p:xfrm>
          <a:off x="1049034" y="3494563"/>
          <a:ext cx="5942321" cy="1366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yagram 8"/>
          <p:cNvGraphicFramePr/>
          <p:nvPr/>
        </p:nvGraphicFramePr>
        <p:xfrm>
          <a:off x="894476" y="4544223"/>
          <a:ext cx="5942321" cy="14326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9"/>
          <p:cNvPicPr>
            <a:picLocks noChangeAspect="1" noChangeArrowheads="1"/>
          </p:cNvPicPr>
          <p:nvPr/>
        </p:nvPicPr>
        <p:blipFill>
          <a:blip r:embed="rId17" cstate="print"/>
          <a:srcRect/>
          <a:stretch>
            <a:fillRect/>
          </a:stretch>
        </p:blipFill>
        <p:spPr bwMode="auto">
          <a:xfrm>
            <a:off x="4606894" y="2368530"/>
            <a:ext cx="4140200" cy="977900"/>
          </a:xfrm>
          <a:prstGeom prst="rect">
            <a:avLst/>
          </a:prstGeom>
          <a:noFill/>
          <a:ln w="9525">
            <a:noFill/>
            <a:miter lim="800000"/>
            <a:headEnd/>
            <a:tailEnd/>
          </a:ln>
        </p:spPr>
      </p:pic>
      <p:pic>
        <p:nvPicPr>
          <p:cNvPr id="9" name="Picture 12"/>
          <p:cNvPicPr>
            <a:picLocks noChangeAspect="1" noChangeArrowheads="1"/>
          </p:cNvPicPr>
          <p:nvPr/>
        </p:nvPicPr>
        <p:blipFill>
          <a:blip r:embed="rId18" cstate="print"/>
          <a:srcRect/>
          <a:stretch>
            <a:fillRect/>
          </a:stretch>
        </p:blipFill>
        <p:spPr bwMode="auto">
          <a:xfrm>
            <a:off x="4657694" y="3440092"/>
            <a:ext cx="4089400" cy="1016000"/>
          </a:xfrm>
          <a:prstGeom prst="rect">
            <a:avLst/>
          </a:prstGeom>
          <a:noFill/>
          <a:ln w="9525">
            <a:noFill/>
            <a:miter lim="800000"/>
            <a:headEnd/>
            <a:tailEnd/>
          </a:ln>
        </p:spPr>
      </p:pic>
      <p:pic>
        <p:nvPicPr>
          <p:cNvPr id="10" name="Picture 13"/>
          <p:cNvPicPr>
            <a:picLocks noChangeAspect="1" noChangeArrowheads="1"/>
          </p:cNvPicPr>
          <p:nvPr/>
        </p:nvPicPr>
        <p:blipFill>
          <a:blip r:embed="rId19" cstate="print"/>
          <a:srcRect r="39832" b="38680"/>
          <a:stretch>
            <a:fillRect/>
          </a:stretch>
        </p:blipFill>
        <p:spPr bwMode="auto">
          <a:xfrm>
            <a:off x="4702144" y="4591041"/>
            <a:ext cx="4044950" cy="113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2)">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21"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2)">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1000"/>
                            </p:stCondLst>
                            <p:childTnLst>
                              <p:par>
                                <p:cTn id="35" presetID="21"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2)">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1323</TotalTime>
  <Words>2077</Words>
  <Application>Microsoft Office PowerPoint</Application>
  <PresentationFormat>Ekran Gösterisi (4:3)</PresentationFormat>
  <Paragraphs>199</Paragraphs>
  <Slides>24</Slides>
  <Notes>8</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Gezinti</vt:lpstr>
      <vt:lpstr>Slayt 1</vt:lpstr>
      <vt:lpstr>Slayt 2</vt:lpstr>
      <vt:lpstr>Slayt 3</vt:lpstr>
      <vt:lpstr>Slayt 4</vt:lpstr>
      <vt:lpstr>İş güvenliği uzmanlarının görevleri</vt:lpstr>
      <vt:lpstr>İş güvenliği uzmanlarının yetkileri </vt:lpstr>
      <vt:lpstr>İş güvenliği uzmanlarının yetkileri </vt:lpstr>
      <vt:lpstr>İş güvenliği uzmanı olmasa dahİ</vt:lpstr>
      <vt:lpstr>İşyerleri, yapılan işin niteliğine göre tehlike sınıflarına ayrılıyor. </vt:lpstr>
      <vt:lpstr>MİLLİ EĞİTİM BAKANLIĞI</vt:lpstr>
      <vt:lpstr>Slayt 11</vt:lpstr>
      <vt:lpstr>Slayt 12</vt:lpstr>
      <vt:lpstr>Slayt 13</vt:lpstr>
      <vt:lpstr>Slayt 14</vt:lpstr>
      <vt:lpstr>Slayt 15</vt:lpstr>
      <vt:lpstr>Slayt 16</vt:lpstr>
      <vt:lpstr>Slayt 17</vt:lpstr>
      <vt:lpstr>Slayt 18</vt:lpstr>
      <vt:lpstr>İŞYERLERİNDE ACİL DURUMLAR HAKKINDA YÖNETMELİK</vt:lpstr>
      <vt:lpstr>Slayt 20</vt:lpstr>
      <vt:lpstr>Slayt 21</vt:lpstr>
      <vt:lpstr>Slayt 22</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halil manav</cp:lastModifiedBy>
  <cp:revision>129</cp:revision>
  <dcterms:created xsi:type="dcterms:W3CDTF">2015-01-14T06:54:54Z</dcterms:created>
  <dcterms:modified xsi:type="dcterms:W3CDTF">2016-02-09T16:59:00Z</dcterms:modified>
</cp:coreProperties>
</file>